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3" r:id="rId6"/>
    <p:sldId id="266" r:id="rId7"/>
    <p:sldId id="261" r:id="rId8"/>
    <p:sldId id="267" r:id="rId9"/>
    <p:sldId id="264" r:id="rId10"/>
    <p:sldId id="265" r:id="rId11"/>
  </p:sldIdLst>
  <p:sldSz cx="24384000" cy="13716000"/>
  <p:notesSz cx="6858000" cy="9144000"/>
  <p:embeddedFontLst>
    <p:embeddedFont>
      <p:font typeface="Gothic A1 Light" panose="020B0600000101010101" charset="-127"/>
      <p:regular r:id="rId13"/>
    </p:embeddedFont>
    <p:embeddedFont>
      <p:font typeface="Kim jung chul Gothic Bold" panose="020B0600000101010101" charset="-127"/>
      <p:bold r:id="rId14"/>
    </p:embeddedFont>
    <p:embeddedFont>
      <p:font typeface="Kim jung chul Gothic Regular" panose="020B0600000101010101" charset="-127"/>
      <p:regular r:id="rId15"/>
    </p:embeddedFont>
    <p:embeddedFont>
      <p:font typeface="Pretendard Medium" panose="020B0600000101010101" charset="-127"/>
      <p:bold r:id="rId16"/>
    </p:embeddedFont>
    <p:embeddedFont>
      <p:font typeface="Pretendard Regular" panose="020B0600000101010101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96" y="2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956B3E-1327-4E97-A98A-A20420925C8D}" type="datetimeFigureOut">
              <a:rPr lang="ko-KR" altLang="en-US" smtClean="0"/>
              <a:t>2025-10-22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3C25DF-D88C-42E6-B0A6-C7B9215B24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117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3C25DF-D88C-42E6-B0A6-C7B9215B24D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857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3C25DF-D88C-42E6-B0A6-C7B9215B24D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547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12.png"/><Relationship Id="rId12" Type="http://schemas.openxmlformats.org/officeDocument/2006/relationships/image" Target="../media/image4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200"/>
            <a:ext cx="21602700" cy="10350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521200" y="5327650"/>
            <a:ext cx="13017500" cy="3009900"/>
          </a:xfrm>
          <a:prstGeom prst="rect">
            <a:avLst/>
          </a:prstGeom>
        </p:spPr>
        <p:txBody>
          <a:bodyPr lIns="0" tIns="322579" rIns="0" bIns="0" rtlCol="0" anchor="t"/>
          <a:lstStyle/>
          <a:p>
            <a:pPr lvl="0" algn="l">
              <a:lnSpc>
                <a:spcPct val="91299"/>
              </a:lnSpc>
            </a:pPr>
            <a:r>
              <a:rPr lang="ko-KR" altLang="en-US" sz="16933" spc="-1185" dirty="0">
                <a:solidFill>
                  <a:srgbClr val="0070C0"/>
                </a:solidFill>
                <a:ea typeface="Kim jung chul Gothic Bold"/>
              </a:rPr>
              <a:t>대원공업</a:t>
            </a:r>
            <a:r>
              <a:rPr lang="en-US" altLang="ko-KR" sz="16933" spc="-1185" dirty="0">
                <a:solidFill>
                  <a:srgbClr val="32281E"/>
                </a:solidFill>
                <a:ea typeface="Kim jung chul Gothic Bold"/>
              </a:rPr>
              <a:t>MES</a:t>
            </a:r>
            <a:endParaRPr lang="en" sz="16933" b="0" i="0" u="none" strike="noStrike" spc="-1185" dirty="0">
              <a:solidFill>
                <a:srgbClr val="32281E"/>
              </a:solidFill>
              <a:ea typeface="Kim jung chul Gothic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6103600" y="6680200"/>
            <a:ext cx="7594600" cy="381000"/>
          </a:xfrm>
          <a:prstGeom prst="rect">
            <a:avLst/>
          </a:prstGeom>
        </p:spPr>
        <p:txBody>
          <a:bodyPr lIns="0" tIns="13546" rIns="0" bIns="0" rtlCol="0" anchor="t"/>
          <a:lstStyle/>
          <a:p>
            <a:pPr lvl="0" algn="l">
              <a:lnSpc>
                <a:spcPct val="107899"/>
              </a:lnSpc>
            </a:pPr>
            <a:endParaRPr lang="en" sz="2133" b="0" i="0" u="none" strike="noStrike" spc="1152" dirty="0">
              <a:solidFill>
                <a:srgbClr val="FDFDFD"/>
              </a:solidFill>
              <a:latin typeface="Kim jung chul Gothic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0" y="8964941"/>
            <a:ext cx="8026400" cy="596900"/>
          </a:xfrm>
          <a:prstGeom prst="rect">
            <a:avLst/>
          </a:prstGeom>
        </p:spPr>
        <p:txBody>
          <a:bodyPr lIns="0" tIns="21166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sz="3333" b="0" i="0" u="none" strike="noStrike" spc="-167" dirty="0" err="1">
                <a:solidFill>
                  <a:srgbClr val="32281E"/>
                </a:solidFill>
                <a:ea typeface="Kim jung chul Gothic Bold"/>
              </a:rPr>
              <a:t>발표</a:t>
            </a:r>
            <a:r>
              <a:rPr lang="ko-KR" altLang="en-US" sz="3333" spc="-167" dirty="0" err="1">
                <a:solidFill>
                  <a:srgbClr val="32281E"/>
                </a:solidFill>
                <a:ea typeface="Kim jung chul Gothic Bold"/>
              </a:rPr>
              <a:t>팀</a:t>
            </a:r>
            <a:r>
              <a:rPr lang="ko-KR" altLang="en-US" sz="3333" spc="-167" dirty="0">
                <a:solidFill>
                  <a:srgbClr val="32281E"/>
                </a:solidFill>
                <a:ea typeface="Kim jung chul Gothic Bold"/>
              </a:rPr>
              <a:t> </a:t>
            </a:r>
            <a:r>
              <a:rPr lang="en-US" altLang="ko-KR" sz="3333" spc="-167" dirty="0">
                <a:solidFill>
                  <a:srgbClr val="32281E"/>
                </a:solidFill>
                <a:ea typeface="Kim jung chul Gothic Bold"/>
              </a:rPr>
              <a:t>:</a:t>
            </a:r>
            <a:r>
              <a:rPr lang="en-US" sz="3333" b="0" i="0" u="none" strike="noStrike" spc="-167" dirty="0">
                <a:solidFill>
                  <a:srgbClr val="32281E"/>
                </a:solidFill>
                <a:latin typeface="Kim jung chul Gothic Regular"/>
              </a:rPr>
              <a:t> </a:t>
            </a:r>
            <a:r>
              <a:rPr lang="en-US" sz="3333" spc="-167" dirty="0" err="1">
                <a:solidFill>
                  <a:srgbClr val="32281E"/>
                </a:solidFill>
                <a:latin typeface="Kim jung chul Gothic Regular"/>
                <a:ea typeface="Kim jung chul Gothic Regular"/>
              </a:rPr>
              <a:t>ThreeCode</a:t>
            </a:r>
            <a:r>
              <a:rPr lang="en-US" sz="3333" b="0" i="0" u="none" strike="noStrike" spc="-167" dirty="0">
                <a:solidFill>
                  <a:srgbClr val="32281E"/>
                </a:solidFill>
                <a:latin typeface="Kim jung chul Gothic Regular"/>
              </a:rPr>
              <a:t> </a:t>
            </a:r>
            <a:r>
              <a:rPr lang="en" sz="3333" b="0" i="0" u="none" strike="noStrike" spc="-167" dirty="0">
                <a:solidFill>
                  <a:srgbClr val="9E9E9E"/>
                </a:solidFill>
                <a:ea typeface="Kim jung chul Gothic Regular"/>
              </a:rPr>
              <a:t>│</a:t>
            </a:r>
            <a:r>
              <a:rPr lang="en" sz="3333" b="0" i="0" u="none" strike="noStrike" spc="-167" dirty="0">
                <a:solidFill>
                  <a:srgbClr val="32281E"/>
                </a:solidFill>
                <a:latin typeface="Kim jung chul Gothic Regular"/>
              </a:rPr>
              <a:t> </a:t>
            </a:r>
            <a:r>
              <a:rPr lang="ko-KR" altLang="en-US" sz="3333" b="0" i="0" u="none" strike="noStrike" spc="-167" dirty="0">
                <a:solidFill>
                  <a:srgbClr val="32281E"/>
                </a:solidFill>
                <a:latin typeface="Kim jung chul Gothic Regular"/>
                <a:ea typeface="Kim jung chul Gothic Bold"/>
              </a:rPr>
              <a:t>강지수</a:t>
            </a:r>
            <a:r>
              <a:rPr lang="en-US" altLang="ko-KR" sz="3333" b="0" i="0" u="none" strike="noStrike" spc="-167" dirty="0">
                <a:solidFill>
                  <a:srgbClr val="32281E"/>
                </a:solidFill>
                <a:latin typeface="Kim jung chul Gothic Regular"/>
                <a:ea typeface="Kim jung chul Gothic Bold"/>
              </a:rPr>
              <a:t>, </a:t>
            </a:r>
            <a:r>
              <a:rPr lang="ko-KR" altLang="en-US" sz="3333" b="0" i="0" u="none" strike="noStrike" spc="-167" dirty="0">
                <a:solidFill>
                  <a:srgbClr val="32281E"/>
                </a:solidFill>
                <a:latin typeface="Kim jung chul Gothic Regular"/>
                <a:ea typeface="Kim jung chul Gothic Bold"/>
              </a:rPr>
              <a:t>김성민</a:t>
            </a:r>
            <a:r>
              <a:rPr lang="en-US" altLang="ko-KR" sz="3333" b="0" i="0" u="none" strike="noStrike" spc="-167" dirty="0">
                <a:solidFill>
                  <a:srgbClr val="32281E"/>
                </a:solidFill>
                <a:latin typeface="Kim jung chul Gothic Regular"/>
                <a:ea typeface="Kim jung chul Gothic Bold"/>
              </a:rPr>
              <a:t>, </a:t>
            </a:r>
            <a:r>
              <a:rPr lang="ko-KR" altLang="en-US" sz="3333" b="0" i="0" u="none" strike="noStrike" spc="-167" dirty="0">
                <a:solidFill>
                  <a:srgbClr val="32281E"/>
                </a:solidFill>
                <a:latin typeface="Kim jung chul Gothic Regular"/>
                <a:ea typeface="Kim jung chul Gothic Bold"/>
              </a:rPr>
              <a:t>박건영</a:t>
            </a:r>
            <a:endParaRPr lang="ko-KR" sz="3333" b="0" i="0" u="none" strike="noStrike" spc="-167" dirty="0">
              <a:solidFill>
                <a:srgbClr val="32281E"/>
              </a:solidFill>
              <a:ea typeface="Kim jung chul Gothic Regular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2D45416-BC56-69BD-8539-6F60C3F62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7142" y="3679222"/>
            <a:ext cx="6905683" cy="58826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59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1689100"/>
            <a:ext cx="21602700" cy="10350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950700" y="4191000"/>
            <a:ext cx="11137900" cy="1219200"/>
          </a:xfrm>
          <a:prstGeom prst="rect">
            <a:avLst/>
          </a:prstGeom>
        </p:spPr>
        <p:txBody>
          <a:bodyPr rtlCol="0" anchor="t"/>
          <a:lstStyle/>
          <a:p>
            <a:pPr lvl="0" algn="just">
              <a:lnSpc>
                <a:spcPct val="132800"/>
              </a:lnSpc>
            </a:pP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Regular"/>
              </a:rPr>
              <a:t> 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Regular"/>
              </a:rPr>
              <a:t>관공선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Regular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Regular"/>
              </a:rPr>
              <a:t>제작은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Regular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Regular"/>
              </a:rPr>
              <a:t>단순한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Regular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Regular"/>
              </a:rPr>
              <a:t>선박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Regular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Regular"/>
              </a:rPr>
              <a:t>납품이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Regular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Regular"/>
              </a:rPr>
              <a:t>아니라</a:t>
            </a:r>
          </a:p>
          <a:p>
            <a:pPr lvl="0" algn="just">
              <a:lnSpc>
                <a:spcPct val="132800"/>
              </a:lnSpc>
            </a:pP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Bold"/>
              </a:rPr>
              <a:t> 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Bold"/>
              </a:rPr>
              <a:t>국민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Bold"/>
              </a:rPr>
              <a:t>안전과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Bold"/>
              </a:rPr>
              <a:t>국가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Bold"/>
              </a:rPr>
              <a:t>행정의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Bold"/>
              </a:rPr>
              <a:t>미래를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Bold"/>
              </a:rPr>
              <a:t>지탱하는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Bold"/>
              </a:rPr>
              <a:t>핵심입니다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001500" y="5499100"/>
            <a:ext cx="11645900" cy="3009900"/>
          </a:xfrm>
          <a:prstGeom prst="rect">
            <a:avLst/>
          </a:prstGeom>
        </p:spPr>
        <p:txBody>
          <a:bodyPr lIns="0" tIns="322579" rIns="0" bIns="0" rtlCol="0" anchor="t"/>
          <a:lstStyle/>
          <a:p>
            <a:pPr lvl="0" algn="l">
              <a:lnSpc>
                <a:spcPct val="91299"/>
              </a:lnSpc>
            </a:pPr>
            <a:r>
              <a:rPr lang="en" sz="16933" b="0" i="0" u="none" strike="noStrike" spc="-1185" dirty="0">
                <a:solidFill>
                  <a:srgbClr val="FDFDFD"/>
                </a:solidFill>
                <a:ea typeface="Kim jung chul Gothic Bold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0"/>
            <a:ext cx="12192000" cy="13716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777200" y="1130300"/>
            <a:ext cx="2946400" cy="279400"/>
          </a:xfrm>
          <a:prstGeom prst="rect">
            <a:avLst/>
          </a:prstGeom>
        </p:spPr>
        <p:txBody>
          <a:bodyPr lIns="0" tIns="20320" rIns="0" bIns="0" rtlCol="0" anchor="t"/>
          <a:lstStyle/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" sz="1600" b="0" i="0" u="none" strike="noStrike" dirty="0">
                <a:solidFill>
                  <a:srgbClr val="FFFFFF"/>
                </a:solidFill>
                <a:latin typeface="Gothic A1 Light"/>
              </a:rPr>
              <a:t>Strategic Business Plan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1000" y="13182600"/>
            <a:ext cx="1625600" cy="279400"/>
          </a:xfrm>
          <a:prstGeom prst="rect">
            <a:avLst/>
          </a:prstGeom>
        </p:spPr>
        <p:txBody>
          <a:bodyPr lIns="0" tIns="2032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1600" dirty="0">
                <a:solidFill>
                  <a:srgbClr val="FFFFFF"/>
                </a:solidFill>
                <a:latin typeface="Gothic A1 Light"/>
              </a:rPr>
              <a:t>대원공업</a:t>
            </a:r>
            <a:endParaRPr lang="en" sz="1600" b="0" i="0" u="none" strike="noStrike" dirty="0">
              <a:solidFill>
                <a:srgbClr val="FFFFFF"/>
              </a:solidFill>
              <a:latin typeface="Gothic A1 Ligh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98765A-EB12-4C44-93FB-AAF56DA54E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1" y="0"/>
            <a:ext cx="4114800" cy="3505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A84B9F-B796-AC84-3CDD-F7B31A35F603}"/>
              </a:ext>
            </a:extLst>
          </p:cNvPr>
          <p:cNvSpPr txBox="1"/>
          <p:nvPr/>
        </p:nvSpPr>
        <p:spPr>
          <a:xfrm>
            <a:off x="3657600" y="1152435"/>
            <a:ext cx="601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solidFill>
                  <a:schemeClr val="bg1"/>
                </a:solidFill>
              </a:rPr>
              <a:t>목차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29AD94-17F2-1C10-5B53-2F4D145EAB17}"/>
              </a:ext>
            </a:extLst>
          </p:cNvPr>
          <p:cNvSpPr txBox="1"/>
          <p:nvPr/>
        </p:nvSpPr>
        <p:spPr>
          <a:xfrm>
            <a:off x="1371600" y="3350865"/>
            <a:ext cx="11582400" cy="867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6000" dirty="0">
                <a:solidFill>
                  <a:schemeClr val="bg1"/>
                </a:solidFill>
              </a:rPr>
              <a:t> 개요 </a:t>
            </a:r>
            <a:r>
              <a:rPr lang="en-US" altLang="ko-KR" sz="6000" dirty="0">
                <a:solidFill>
                  <a:schemeClr val="bg1"/>
                </a:solidFill>
              </a:rPr>
              <a:t>(</a:t>
            </a:r>
            <a:r>
              <a:rPr lang="ko-KR" altLang="en-US" sz="6000" dirty="0">
                <a:solidFill>
                  <a:schemeClr val="bg1"/>
                </a:solidFill>
              </a:rPr>
              <a:t>주제</a:t>
            </a:r>
            <a:r>
              <a:rPr lang="en-US" altLang="ko-KR" sz="6000" dirty="0">
                <a:solidFill>
                  <a:schemeClr val="bg1"/>
                </a:solidFill>
              </a:rPr>
              <a:t>, </a:t>
            </a:r>
            <a:r>
              <a:rPr lang="ko-KR" altLang="en-US" sz="6000" dirty="0">
                <a:solidFill>
                  <a:schemeClr val="bg1"/>
                </a:solidFill>
              </a:rPr>
              <a:t>배경</a:t>
            </a:r>
            <a:r>
              <a:rPr lang="en-US" altLang="ko-KR" sz="6000" dirty="0">
                <a:solidFill>
                  <a:schemeClr val="bg1"/>
                </a:solidFill>
              </a:rPr>
              <a:t>, </a:t>
            </a:r>
            <a:r>
              <a:rPr lang="ko-KR" altLang="en-US" sz="6000" dirty="0">
                <a:solidFill>
                  <a:schemeClr val="bg1"/>
                </a:solidFill>
              </a:rPr>
              <a:t>목적</a:t>
            </a:r>
            <a:r>
              <a:rPr lang="en-US" altLang="ko-KR" sz="6000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6000" dirty="0">
              <a:solidFill>
                <a:schemeClr val="bg1"/>
              </a:solidFill>
            </a:endParaRPr>
          </a:p>
          <a:p>
            <a:r>
              <a:rPr lang="en-US" altLang="ko-KR" sz="6000" dirty="0">
                <a:solidFill>
                  <a:schemeClr val="bg1"/>
                </a:solidFill>
              </a:rPr>
              <a:t>2. </a:t>
            </a:r>
            <a:r>
              <a:rPr lang="ko-KR" altLang="en-US" sz="6000" dirty="0">
                <a:solidFill>
                  <a:schemeClr val="bg1"/>
                </a:solidFill>
              </a:rPr>
              <a:t>개발 도구</a:t>
            </a:r>
            <a:r>
              <a:rPr lang="en-US" altLang="ko-KR" sz="6000" dirty="0">
                <a:solidFill>
                  <a:schemeClr val="bg1"/>
                </a:solidFill>
              </a:rPr>
              <a:t>/</a:t>
            </a:r>
            <a:r>
              <a:rPr lang="ko-KR" altLang="en-US" sz="6000" dirty="0">
                <a:solidFill>
                  <a:schemeClr val="bg1"/>
                </a:solidFill>
              </a:rPr>
              <a:t>환경 </a:t>
            </a:r>
            <a:endParaRPr lang="en-US" altLang="ko-KR" sz="6000" dirty="0">
              <a:solidFill>
                <a:schemeClr val="bg1"/>
              </a:solidFill>
            </a:endParaRPr>
          </a:p>
          <a:p>
            <a:endParaRPr lang="en-US" altLang="ko-KR" sz="6000" dirty="0">
              <a:solidFill>
                <a:schemeClr val="bg1"/>
              </a:solidFill>
            </a:endParaRPr>
          </a:p>
          <a:p>
            <a:r>
              <a:rPr lang="en-US" altLang="ko-KR" sz="6000" dirty="0">
                <a:solidFill>
                  <a:schemeClr val="bg1"/>
                </a:solidFill>
              </a:rPr>
              <a:t>3. </a:t>
            </a:r>
            <a:r>
              <a:rPr lang="ko-KR" altLang="en-US" sz="6000" dirty="0">
                <a:solidFill>
                  <a:schemeClr val="bg1"/>
                </a:solidFill>
              </a:rPr>
              <a:t>역할분담 및 일정 관리</a:t>
            </a:r>
            <a:endParaRPr lang="en-US" altLang="ko-KR" sz="6000" dirty="0">
              <a:solidFill>
                <a:schemeClr val="bg1"/>
              </a:solidFill>
            </a:endParaRPr>
          </a:p>
          <a:p>
            <a:endParaRPr lang="en-US" altLang="ko-KR" sz="6000" dirty="0">
              <a:solidFill>
                <a:schemeClr val="bg1"/>
              </a:solidFill>
            </a:endParaRPr>
          </a:p>
          <a:p>
            <a:r>
              <a:rPr lang="en-US" altLang="ko-KR" sz="6000" dirty="0">
                <a:solidFill>
                  <a:schemeClr val="bg1"/>
                </a:solidFill>
              </a:rPr>
              <a:t>4. </a:t>
            </a:r>
            <a:r>
              <a:rPr lang="ko-KR" altLang="en-US" sz="6000" dirty="0">
                <a:solidFill>
                  <a:schemeClr val="bg1"/>
                </a:solidFill>
              </a:rPr>
              <a:t>프로그램 설계 </a:t>
            </a:r>
            <a:endParaRPr lang="en-US" altLang="ko-KR" sz="6000" dirty="0">
              <a:solidFill>
                <a:schemeClr val="bg1"/>
              </a:solidFill>
            </a:endParaRPr>
          </a:p>
          <a:p>
            <a:endParaRPr lang="en-US" altLang="ko-KR" sz="6000" dirty="0">
              <a:solidFill>
                <a:schemeClr val="bg1"/>
              </a:solidFill>
            </a:endParaRPr>
          </a:p>
          <a:p>
            <a:r>
              <a:rPr lang="en-US" altLang="ko-KR" sz="6000" dirty="0">
                <a:solidFill>
                  <a:schemeClr val="bg1"/>
                </a:solidFill>
              </a:rPr>
              <a:t>5. </a:t>
            </a:r>
            <a:r>
              <a:rPr lang="ko-KR" altLang="en-US" sz="6000" dirty="0">
                <a:solidFill>
                  <a:schemeClr val="bg1"/>
                </a:solidFill>
              </a:rPr>
              <a:t>프로젝트 회고 및 향후 계획</a:t>
            </a:r>
            <a:endParaRPr lang="en-US" altLang="ko-KR" sz="6000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06D97B2-6900-7D85-1007-7C0C71A098E0}"/>
              </a:ext>
            </a:extLst>
          </p:cNvPr>
          <p:cNvCxnSpPr>
            <a:cxnSpLocks/>
          </p:cNvCxnSpPr>
          <p:nvPr/>
        </p:nvCxnSpPr>
        <p:spPr>
          <a:xfrm>
            <a:off x="1371600" y="4495800"/>
            <a:ext cx="8763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4555E43-CAC5-FEC7-FB57-A5784CECE3D6}"/>
              </a:ext>
            </a:extLst>
          </p:cNvPr>
          <p:cNvCxnSpPr>
            <a:cxnSpLocks/>
          </p:cNvCxnSpPr>
          <p:nvPr/>
        </p:nvCxnSpPr>
        <p:spPr>
          <a:xfrm>
            <a:off x="1371600" y="6248400"/>
            <a:ext cx="8763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D5A3660-7E39-D192-B61A-F0C3B7CEA94D}"/>
              </a:ext>
            </a:extLst>
          </p:cNvPr>
          <p:cNvCxnSpPr>
            <a:cxnSpLocks/>
          </p:cNvCxnSpPr>
          <p:nvPr/>
        </p:nvCxnSpPr>
        <p:spPr>
          <a:xfrm>
            <a:off x="1295400" y="8153400"/>
            <a:ext cx="8763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3C34D66-364D-B3F1-565D-0098C8E26C42}"/>
              </a:ext>
            </a:extLst>
          </p:cNvPr>
          <p:cNvCxnSpPr>
            <a:cxnSpLocks/>
          </p:cNvCxnSpPr>
          <p:nvPr/>
        </p:nvCxnSpPr>
        <p:spPr>
          <a:xfrm>
            <a:off x="1295400" y="9906000"/>
            <a:ext cx="8763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02EF421-CDD4-B3E0-0654-6815C62859AE}"/>
              </a:ext>
            </a:extLst>
          </p:cNvPr>
          <p:cNvCxnSpPr>
            <a:cxnSpLocks/>
          </p:cNvCxnSpPr>
          <p:nvPr/>
        </p:nvCxnSpPr>
        <p:spPr>
          <a:xfrm>
            <a:off x="1371600" y="11811000"/>
            <a:ext cx="990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019300" y="12509500"/>
            <a:ext cx="22377400" cy="139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43000" y="1752600"/>
            <a:ext cx="21640800" cy="1892300"/>
          </a:xfrm>
          <a:prstGeom prst="rect">
            <a:avLst/>
          </a:prstGeom>
        </p:spPr>
        <p:txBody>
          <a:bodyPr lIns="0" tIns="203201" rIns="0" bIns="0" rtlCol="0" anchor="t"/>
          <a:lstStyle/>
          <a:p>
            <a:pPr lvl="0" algn="l">
              <a:lnSpc>
                <a:spcPct val="91299"/>
              </a:lnSpc>
            </a:pPr>
            <a:r>
              <a:rPr lang="en-US" altLang="ko-KR" sz="10666" b="0" i="0" u="none" strike="noStrike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1. </a:t>
            </a:r>
            <a:r>
              <a:rPr lang="ko-KR" altLang="en-US" sz="10666" b="0" i="0" u="none" strike="noStrike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개요 </a:t>
            </a:r>
            <a:r>
              <a:rPr lang="en-US" altLang="ko-KR" sz="10666" b="0" i="0" u="none" strike="noStrike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(</a:t>
            </a:r>
            <a:r>
              <a:rPr lang="ko-KR" altLang="en-US" sz="10666" b="0" i="0" u="none" strike="noStrike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주제</a:t>
            </a:r>
            <a:r>
              <a:rPr lang="en-US" altLang="ko-KR" sz="10666" b="0" i="0" u="none" strike="noStrike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, </a:t>
            </a:r>
            <a:r>
              <a:rPr lang="ko-KR" altLang="en-US" sz="10666" b="0" i="0" u="none" strike="noStrike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배경</a:t>
            </a:r>
            <a:r>
              <a:rPr lang="en-US" altLang="ko-KR" sz="10666" b="0" i="0" u="none" strike="noStrike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, </a:t>
            </a:r>
            <a:r>
              <a:rPr lang="ko-KR" altLang="en-US" sz="10666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목적</a:t>
            </a:r>
            <a:r>
              <a:rPr lang="en-US" altLang="ko-KR" sz="10666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) </a:t>
            </a:r>
            <a:r>
              <a:rPr lang="ko-KR" altLang="en-US" sz="10666" b="0" i="0" u="none" strike="noStrike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 </a:t>
            </a:r>
            <a:endParaRPr lang="en" sz="10666" b="0" i="0" u="none" strike="noStrike" spc="-747" dirty="0">
              <a:latin typeface="Kim jung chul Gothic Bold" panose="020B0600000101010101" charset="-127"/>
              <a:ea typeface="Kim jung chul Gothic Bold" panose="020B0600000101010101" charset="-127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838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200" y="12404726"/>
            <a:ext cx="419100" cy="419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0901" y="12376150"/>
            <a:ext cx="419100" cy="419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12369800"/>
            <a:ext cx="419100" cy="419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676400" y="9593472"/>
            <a:ext cx="7086600" cy="2811254"/>
          </a:xfrm>
          <a:prstGeom prst="rect">
            <a:avLst/>
          </a:prstGeom>
        </p:spPr>
        <p:txBody>
          <a:bodyPr rtlCol="0" anchor="t"/>
          <a:lstStyle/>
          <a:p>
            <a:pPr algn="ctr"/>
            <a:r>
              <a:rPr lang="ko-KR" altLang="en-US" sz="3000" b="1" dirty="0"/>
              <a:t>대원공업 </a:t>
            </a:r>
            <a:r>
              <a:rPr lang="en-US" altLang="ko-KR" sz="3000" b="1" dirty="0"/>
              <a:t>MES(Manufacturing Execution System) </a:t>
            </a:r>
            <a:r>
              <a:rPr lang="ko-KR" altLang="en-US" sz="3000" b="1" dirty="0"/>
              <a:t>구축 프로젝트</a:t>
            </a:r>
            <a:endParaRPr lang="ko-KR" altLang="en-US" sz="3000" dirty="0"/>
          </a:p>
          <a:p>
            <a:pPr algn="ctr"/>
            <a:r>
              <a:rPr lang="ko-KR" altLang="en-US" sz="3000" dirty="0"/>
              <a:t>대원공업의 생산 및 출하 공정 효율화를 위한 </a:t>
            </a:r>
            <a:r>
              <a:rPr lang="en-US" altLang="ko-KR" sz="3000" dirty="0"/>
              <a:t>MES </a:t>
            </a:r>
            <a:r>
              <a:rPr lang="ko-KR" altLang="en-US" sz="3000" dirty="0"/>
              <a:t>시스템 개발</a:t>
            </a:r>
          </a:p>
          <a:p>
            <a:pPr lvl="0" algn="l">
              <a:lnSpc>
                <a:spcPct val="132800"/>
              </a:lnSpc>
            </a:pPr>
            <a:endParaRPr lang="ko-KR" sz="2666" b="0" i="0" u="none" strike="noStrike" spc="-53" dirty="0">
              <a:solidFill>
                <a:srgbClr val="32281E"/>
              </a:solidFill>
              <a:ea typeface="Pretendard Medium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1765300" y="8775700"/>
            <a:ext cx="7150100" cy="508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9157804" y="9618663"/>
            <a:ext cx="7415420" cy="18923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32800"/>
              </a:lnSpc>
            </a:pPr>
            <a:r>
              <a:rPr lang="ko-KR" altLang="en-US" sz="2500" b="1" i="0" u="none" strike="noStrike" spc="-53" dirty="0">
                <a:solidFill>
                  <a:srgbClr val="32281E"/>
                </a:solidFill>
                <a:ea typeface="Pretendard Medium"/>
              </a:rPr>
              <a:t>대원 공업</a:t>
            </a:r>
            <a:r>
              <a:rPr lang="ko-KR" altLang="en-US" sz="2500" i="0" u="none" strike="noStrike" spc="-53" dirty="0">
                <a:solidFill>
                  <a:srgbClr val="32281E"/>
                </a:solidFill>
                <a:ea typeface="Pretendard Medium"/>
              </a:rPr>
              <a:t>은 </a:t>
            </a:r>
            <a:r>
              <a:rPr lang="ko-KR" altLang="en-US" sz="2500" dirty="0"/>
              <a:t>실시간 재고 파악 및 공정 현황 관리에 어려움이 있었고</a:t>
            </a:r>
            <a:r>
              <a:rPr lang="en-US" altLang="ko-KR" sz="2500" dirty="0"/>
              <a:t>, </a:t>
            </a:r>
            <a:r>
              <a:rPr lang="ko-KR" altLang="en-US" sz="2500" dirty="0"/>
              <a:t>입출고</a:t>
            </a:r>
            <a:r>
              <a:rPr lang="en-US" altLang="ko-KR" sz="2500" dirty="0"/>
              <a:t>, </a:t>
            </a:r>
            <a:r>
              <a:rPr lang="ko-KR" altLang="en-US" sz="2500" dirty="0"/>
              <a:t>공정 현황을 통합 관리할 수 있는 </a:t>
            </a:r>
            <a:r>
              <a:rPr lang="en-US" altLang="ko-KR" sz="2500" dirty="0"/>
              <a:t>MES </a:t>
            </a:r>
            <a:r>
              <a:rPr lang="ko-KR" altLang="en-US" sz="2500" dirty="0"/>
              <a:t>시스템 구축이 필요하였습니다</a:t>
            </a:r>
            <a:r>
              <a:rPr lang="en-US" altLang="ko-KR" sz="2500" dirty="0"/>
              <a:t>.  </a:t>
            </a:r>
            <a:endParaRPr lang="ko-KR" sz="2500" i="0" u="none" strike="noStrike" spc="-53" dirty="0">
              <a:solidFill>
                <a:srgbClr val="32281E"/>
              </a:solidFill>
              <a:ea typeface="Pretendard Medium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372100" y="8978900"/>
            <a:ext cx="7150100" cy="508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8656300" y="8940800"/>
            <a:ext cx="4254500" cy="1016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endParaRPr lang="ko-KR" sz="2666" b="0" i="0" u="none" strike="noStrike" spc="-53" dirty="0">
              <a:solidFill>
                <a:srgbClr val="32281E"/>
              </a:solidFill>
              <a:ea typeface="Pretendard Medium"/>
            </a:endParaRP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700000" y="8978900"/>
            <a:ext cx="7150100" cy="508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685CAF0-1D2A-9427-B990-A5D657F17B6C}"/>
              </a:ext>
            </a:extLst>
          </p:cNvPr>
          <p:cNvSpPr txBox="1"/>
          <p:nvPr/>
        </p:nvSpPr>
        <p:spPr>
          <a:xfrm>
            <a:off x="2651453" y="5607602"/>
            <a:ext cx="56444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dirty="0"/>
              <a:t>프로젝트 주제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E416F86-A128-E684-64EC-8E2F466B908C}"/>
              </a:ext>
            </a:extLst>
          </p:cNvPr>
          <p:cNvSpPr txBox="1"/>
          <p:nvPr/>
        </p:nvSpPr>
        <p:spPr>
          <a:xfrm>
            <a:off x="10651242" y="5565854"/>
            <a:ext cx="37609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dirty="0"/>
              <a:t>개발 배경</a:t>
            </a:r>
            <a:endParaRPr lang="en-US" altLang="ko-KR" sz="66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66CF944-19A5-C816-B0FC-49957218AD8C}"/>
              </a:ext>
            </a:extLst>
          </p:cNvPr>
          <p:cNvSpPr txBox="1"/>
          <p:nvPr/>
        </p:nvSpPr>
        <p:spPr>
          <a:xfrm>
            <a:off x="18004711" y="5575734"/>
            <a:ext cx="37609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dirty="0"/>
              <a:t>개발 목적</a:t>
            </a:r>
            <a:endParaRPr lang="en-US" altLang="ko-KR" sz="6600" b="1" dirty="0"/>
          </a:p>
        </p:txBody>
      </p:sp>
      <p:sp>
        <p:nvSpPr>
          <p:cNvPr id="37" name="Rectangle 1">
            <a:extLst>
              <a:ext uri="{FF2B5EF4-FFF2-40B4-BE49-F238E27FC236}">
                <a16:creationId xmlns:a16="http://schemas.microsoft.com/office/drawing/2014/main" id="{32CAED41-E0B2-3374-094B-232B797CC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88402" y="9366360"/>
            <a:ext cx="678180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수주 → 입고 → 공정 → 출고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까지 전 과정을 통합 관리하여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실시간으로 공정 데이터를 확인할 수 있도록 함.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LOT 번호 자동 부여 기능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을 통해 추적성과 관리 효율성 확보.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입고/출고 이력 조회 및 엑셀 다운로드 기능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으로 데이터 관리 자동화.</a:t>
            </a:r>
          </a:p>
        </p:txBody>
      </p:sp>
      <p:pic>
        <p:nvPicPr>
          <p:cNvPr id="43" name="Picture 37">
            <a:extLst>
              <a:ext uri="{FF2B5EF4-FFF2-40B4-BE49-F238E27FC236}">
                <a16:creationId xmlns:a16="http://schemas.microsoft.com/office/drawing/2014/main" id="{6A0D19D6-6951-8E06-EC6A-CA5834BE7D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37035" y="6639098"/>
            <a:ext cx="1816100" cy="1816100"/>
          </a:xfrm>
          <a:prstGeom prst="rect">
            <a:avLst/>
          </a:prstGeom>
        </p:spPr>
      </p:pic>
      <p:pic>
        <p:nvPicPr>
          <p:cNvPr id="45" name="그래픽 44" descr="단일 톱니바퀴">
            <a:extLst>
              <a:ext uri="{FF2B5EF4-FFF2-40B4-BE49-F238E27FC236}">
                <a16:creationId xmlns:a16="http://schemas.microsoft.com/office/drawing/2014/main" id="{3BA19CDC-EE50-8EA3-5558-B225FC6FF9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431000" y="6715598"/>
            <a:ext cx="1520904" cy="1520904"/>
          </a:xfrm>
          <a:prstGeom prst="rect">
            <a:avLst/>
          </a:prstGeom>
        </p:spPr>
      </p:pic>
      <p:pic>
        <p:nvPicPr>
          <p:cNvPr id="46" name="Picture 13">
            <a:extLst>
              <a:ext uri="{FF2B5EF4-FFF2-40B4-BE49-F238E27FC236}">
                <a16:creationId xmlns:a16="http://schemas.microsoft.com/office/drawing/2014/main" id="{A921E70C-34AD-C560-C6D4-F4D6B2B502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37167" y="6715598"/>
            <a:ext cx="1743075" cy="17430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706616"/>
              </p:ext>
            </p:extLst>
          </p:nvPr>
        </p:nvGraphicFramePr>
        <p:xfrm>
          <a:off x="2133600" y="3352800"/>
          <a:ext cx="20802600" cy="9448800"/>
        </p:xfrm>
        <a:graphic>
          <a:graphicData uri="http://schemas.openxmlformats.org/drawingml/2006/table">
            <a:tbl>
              <a:tblPr/>
              <a:tblGrid>
                <a:gridCol w="4160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2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84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endParaRPr lang="en-US" sz="36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5867" cap="flat" cmpd="sng" algn="ctr">
                      <a:solidFill>
                        <a:srgbClr val="5888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7899"/>
                        </a:lnSpc>
                        <a:defRPr/>
                      </a:pPr>
                      <a:r>
                        <a:rPr lang="en-US" altLang="ko-KR" sz="4400" dirty="0"/>
                        <a:t>VS Code</a:t>
                      </a:r>
                      <a:endParaRPr lang="en-US" sz="44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5867" cap="flat" cmpd="sng" algn="ctr">
                      <a:solidFill>
                        <a:srgbClr val="5888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endParaRPr lang="en-US" sz="30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7899"/>
                        </a:lnSpc>
                        <a:defRPr/>
                      </a:pPr>
                      <a:r>
                        <a:rPr lang="en-US" sz="3000" dirty="0" err="1"/>
                        <a:t>Intellij</a:t>
                      </a:r>
                      <a:endParaRPr lang="en-US" sz="30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4526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endParaRPr lang="en-US" sz="30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7899"/>
                        </a:lnSpc>
                        <a:defRPr/>
                      </a:pPr>
                      <a:r>
                        <a:rPr lang="en-US" sz="3000" dirty="0"/>
                        <a:t>MYSQL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3674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endParaRPr lang="en-US" sz="30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7899"/>
                        </a:lnSpc>
                        <a:defRPr/>
                      </a:pPr>
                      <a:r>
                        <a:rPr lang="en-US" sz="3000" dirty="0"/>
                        <a:t>GITHUB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295400" y="1269999"/>
            <a:ext cx="11023600" cy="1892300"/>
          </a:xfrm>
          <a:prstGeom prst="rect">
            <a:avLst/>
          </a:prstGeom>
        </p:spPr>
        <p:txBody>
          <a:bodyPr lIns="0" tIns="203201" rIns="0" bIns="0" rtlCol="0" anchor="t"/>
          <a:lstStyle/>
          <a:p>
            <a:pPr lvl="0" algn="l">
              <a:lnSpc>
                <a:spcPct val="91299"/>
              </a:lnSpc>
            </a:pPr>
            <a:r>
              <a:rPr lang="en-US" altLang="ko-KR" sz="8000" i="0" u="none" strike="noStrike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2. </a:t>
            </a:r>
            <a:r>
              <a:rPr lang="ko-KR" altLang="en-US" sz="8000" i="0" u="none" strike="noStrike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개발 도구</a:t>
            </a:r>
            <a:r>
              <a:rPr lang="en-US" altLang="ko-KR" sz="8000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 / </a:t>
            </a:r>
            <a:r>
              <a:rPr lang="ko-KR" altLang="en-US" sz="8000" i="0" u="none" strike="noStrike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환경 </a:t>
            </a:r>
            <a:endParaRPr lang="ko-KR" sz="8000" i="0" u="none" strike="noStrike" spc="-747" dirty="0">
              <a:latin typeface="Kim jung chul Gothic Bold" panose="020B0600000101010101" charset="-127"/>
              <a:ea typeface="Kim jung chul Gothic Bold" panose="020B0600000101010101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838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8562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r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Business Overview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98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l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BID SUBMISSION REPORT</a:t>
            </a:r>
          </a:p>
        </p:txBody>
      </p:sp>
      <p:pic>
        <p:nvPicPr>
          <p:cNvPr id="2050" name="Picture 2" descr="Visual Studio Code - Windows에서 다운로드 및 설치 | Microsoft Store">
            <a:extLst>
              <a:ext uri="{FF2B5EF4-FFF2-40B4-BE49-F238E27FC236}">
                <a16:creationId xmlns:a16="http://schemas.microsoft.com/office/drawing/2014/main" id="{61D7CB91-E659-2F92-B556-E401F01EA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766" y="3544381"/>
            <a:ext cx="1915492" cy="1915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ntelliJ IDEA - 위키백과, 우리 모두의 백과사전">
            <a:extLst>
              <a:ext uri="{FF2B5EF4-FFF2-40B4-BE49-F238E27FC236}">
                <a16:creationId xmlns:a16="http://schemas.microsoft.com/office/drawing/2014/main" id="{64D39F98-AC03-7212-AC9F-AD760BD78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541" y="5959060"/>
            <a:ext cx="1915493" cy="191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ySQL | Austin TX">
            <a:extLst>
              <a:ext uri="{FF2B5EF4-FFF2-40B4-BE49-F238E27FC236}">
                <a16:creationId xmlns:a16="http://schemas.microsoft.com/office/drawing/2014/main" id="{96D67CA0-651B-CA1C-87D4-5F32FFBBD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053" y="8260519"/>
            <a:ext cx="1835981" cy="183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itHub - YouTube">
            <a:extLst>
              <a:ext uri="{FF2B5EF4-FFF2-40B4-BE49-F238E27FC236}">
                <a16:creationId xmlns:a16="http://schemas.microsoft.com/office/drawing/2014/main" id="{45C56F97-AE5C-EC7F-2479-61EA4EFC3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0446023"/>
            <a:ext cx="1915494" cy="191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act] 리액트가 무엇일까(컴포넌트,게임엔진,npm,웹팩)">
            <a:extLst>
              <a:ext uri="{FF2B5EF4-FFF2-40B4-BE49-F238E27FC236}">
                <a16:creationId xmlns:a16="http://schemas.microsoft.com/office/drawing/2014/main" id="{500A0B73-7524-2A39-2906-A7CD9A9A9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0437" y="353377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3F7D8A-F871-15B6-49CC-649E4ADF9F48}"/>
              </a:ext>
            </a:extLst>
          </p:cNvPr>
          <p:cNvSpPr txBox="1"/>
          <p:nvPr/>
        </p:nvSpPr>
        <p:spPr>
          <a:xfrm>
            <a:off x="13959284" y="4328337"/>
            <a:ext cx="78739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err="1"/>
              <a:t>프론트엔드</a:t>
            </a:r>
            <a:r>
              <a:rPr lang="en-US" altLang="ko-KR" sz="3000" dirty="0"/>
              <a:t>(React) </a:t>
            </a:r>
            <a:r>
              <a:rPr lang="ko-KR" altLang="en-US" sz="3000" dirty="0"/>
              <a:t>화면 개발 및 컴포넌트 관리</a:t>
            </a:r>
          </a:p>
        </p:txBody>
      </p:sp>
      <p:pic>
        <p:nvPicPr>
          <p:cNvPr id="2062" name="Picture 14" descr="Spring boot] 스프링 프레임워크(Spring Framework)">
            <a:extLst>
              <a:ext uri="{FF2B5EF4-FFF2-40B4-BE49-F238E27FC236}">
                <a16:creationId xmlns:a16="http://schemas.microsoft.com/office/drawing/2014/main" id="{FC21B9E1-9108-79A1-FFDA-3A25D11B1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1037" y="6024079"/>
            <a:ext cx="1995926" cy="179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39BC76-6554-C307-4E7A-E17F0C1CA120}"/>
              </a:ext>
            </a:extLst>
          </p:cNvPr>
          <p:cNvSpPr txBox="1"/>
          <p:nvPr/>
        </p:nvSpPr>
        <p:spPr>
          <a:xfrm>
            <a:off x="5791200" y="2645201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/>
              <a:t>도구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1896EB-F20C-52FE-1179-E0CAC070E433}"/>
              </a:ext>
            </a:extLst>
          </p:cNvPr>
          <p:cNvSpPr txBox="1"/>
          <p:nvPr/>
        </p:nvSpPr>
        <p:spPr>
          <a:xfrm>
            <a:off x="14782800" y="2645201"/>
            <a:ext cx="28151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역할</a:t>
            </a:r>
            <a:r>
              <a:rPr lang="en-US" altLang="ko-KR" sz="3000" dirty="0"/>
              <a:t>/</a:t>
            </a:r>
            <a:r>
              <a:rPr lang="ko-KR" altLang="en-US" sz="3000" dirty="0"/>
              <a:t>사용 목적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F18789-A0D6-74B9-CED2-7DD203CD4C6D}"/>
              </a:ext>
            </a:extLst>
          </p:cNvPr>
          <p:cNvSpPr txBox="1"/>
          <p:nvPr/>
        </p:nvSpPr>
        <p:spPr>
          <a:xfrm>
            <a:off x="13958837" y="6881832"/>
            <a:ext cx="81403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비즈니스 로직 구현 </a:t>
            </a:r>
            <a:r>
              <a:rPr lang="en-US" altLang="ko-KR" sz="3000" dirty="0"/>
              <a:t>(Spring Boot </a:t>
            </a:r>
            <a:r>
              <a:rPr lang="ko-KR" altLang="en-US" sz="3000" dirty="0"/>
              <a:t>기반 서버 개발</a:t>
            </a:r>
            <a:r>
              <a:rPr lang="en-US" altLang="ko-KR" sz="3000" dirty="0"/>
              <a:t>)</a:t>
            </a:r>
            <a:endParaRPr lang="ko-KR" altLang="en-US" sz="3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EED289-CF41-9A0C-C7BD-6215C70CC055}"/>
              </a:ext>
            </a:extLst>
          </p:cNvPr>
          <p:cNvSpPr txBox="1"/>
          <p:nvPr/>
        </p:nvSpPr>
        <p:spPr>
          <a:xfrm>
            <a:off x="13959284" y="8934640"/>
            <a:ext cx="67730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엔티티 설계 및 데이터베이스 구조 설계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25259E-D644-9813-628B-54A93DDBA6E9}"/>
              </a:ext>
            </a:extLst>
          </p:cNvPr>
          <p:cNvSpPr txBox="1"/>
          <p:nvPr/>
        </p:nvSpPr>
        <p:spPr>
          <a:xfrm>
            <a:off x="13869728" y="11403770"/>
            <a:ext cx="39934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코드 및 문서 버전 관리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5626100"/>
            <a:ext cx="24384000" cy="8089900"/>
          </a:xfrm>
          <a:prstGeom prst="rect">
            <a:avLst/>
          </a:prstGeom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574800" y="5105400"/>
          <a:ext cx="21230700" cy="7422252"/>
        </p:xfrm>
        <a:graphic>
          <a:graphicData uri="http://schemas.openxmlformats.org/drawingml/2006/table">
            <a:tbl>
              <a:tblPr/>
              <a:tblGrid>
                <a:gridCol w="17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19609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609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609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609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9609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609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838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8562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r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Business Strategy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98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l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BID SUBMISSION REPORT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90700" y="5105400"/>
            <a:ext cx="13970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9400"/>
              </a:lnSpc>
            </a:pPr>
            <a:r>
              <a:rPr lang="en-US" sz="2266" b="0" i="0" u="none" strike="noStrike" spc="-68" dirty="0">
                <a:solidFill>
                  <a:srgbClr val="32281E"/>
                </a:solidFill>
                <a:latin typeface="Pretendard Regular"/>
              </a:rPr>
              <a:t>1</a:t>
            </a:r>
            <a:r>
              <a:rPr lang="ko-KR" altLang="en-US" sz="2266" spc="-68" dirty="0">
                <a:solidFill>
                  <a:srgbClr val="32281E"/>
                </a:solidFill>
                <a:latin typeface="Pretendard Regular"/>
                <a:ea typeface="Pretendard Regular"/>
              </a:rPr>
              <a:t>주차</a:t>
            </a:r>
            <a:endParaRPr lang="ko-KR" sz="2266" b="0" i="0" u="none" strike="noStrike" spc="-68" dirty="0">
              <a:solidFill>
                <a:srgbClr val="32281E"/>
              </a:solidFill>
              <a:ea typeface="Pretendard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086600" y="5105400"/>
            <a:ext cx="13970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9400"/>
              </a:lnSpc>
            </a:pPr>
            <a:r>
              <a:rPr lang="en-US" sz="2266" b="0" i="0" u="none" strike="noStrike" spc="-68" dirty="0">
                <a:solidFill>
                  <a:srgbClr val="32281E"/>
                </a:solidFill>
                <a:latin typeface="Pretendard Regular"/>
              </a:rPr>
              <a:t>2</a:t>
            </a:r>
            <a:r>
              <a:rPr lang="ko-KR" altLang="en-US" sz="2266" b="0" i="0" u="none" strike="noStrike" spc="-68" dirty="0">
                <a:solidFill>
                  <a:srgbClr val="32281E"/>
                </a:solidFill>
                <a:latin typeface="Pretendard Regular"/>
              </a:rPr>
              <a:t>주차</a:t>
            </a:r>
            <a:endParaRPr lang="ko-KR" sz="2266" b="0" i="0" u="none" strike="noStrike" spc="-68" dirty="0">
              <a:solidFill>
                <a:srgbClr val="32281E"/>
              </a:solidFill>
              <a:ea typeface="Pretendard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382500" y="5105400"/>
            <a:ext cx="13970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9400"/>
              </a:lnSpc>
            </a:pPr>
            <a:r>
              <a:rPr lang="en-US" sz="2266" b="0" i="0" u="none" strike="noStrike" spc="-68" dirty="0">
                <a:solidFill>
                  <a:srgbClr val="32281E"/>
                </a:solidFill>
                <a:latin typeface="Pretendard Regular"/>
              </a:rPr>
              <a:t>3</a:t>
            </a:r>
            <a:r>
              <a:rPr lang="ko-KR" altLang="en-US" sz="2266" spc="-68" dirty="0">
                <a:solidFill>
                  <a:srgbClr val="32281E"/>
                </a:solidFill>
                <a:latin typeface="Pretendard Regular"/>
              </a:rPr>
              <a:t>주차</a:t>
            </a:r>
            <a:endParaRPr lang="ko-KR" sz="2266" b="0" i="0" u="none" strike="noStrike" spc="-68" dirty="0">
              <a:solidFill>
                <a:srgbClr val="32281E"/>
              </a:solidFill>
              <a:ea typeface="Pretendard Regula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7678400" y="5105400"/>
            <a:ext cx="13970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9400"/>
              </a:lnSpc>
            </a:pPr>
            <a:r>
              <a:rPr lang="en-US" sz="2266" b="0" i="0" u="none" strike="noStrike" spc="-68" dirty="0">
                <a:solidFill>
                  <a:srgbClr val="32281E"/>
                </a:solidFill>
                <a:latin typeface="Pretendard Regular"/>
              </a:rPr>
              <a:t>4</a:t>
            </a:r>
            <a:r>
              <a:rPr lang="ko-KR" altLang="en-US" sz="2266" b="0" i="0" u="none" strike="noStrike" spc="-68" dirty="0">
                <a:solidFill>
                  <a:srgbClr val="32281E"/>
                </a:solidFill>
                <a:latin typeface="Pretendard Regular"/>
              </a:rPr>
              <a:t>주차</a:t>
            </a:r>
            <a:endParaRPr lang="ko-KR" sz="2266" b="0" i="0" u="none" strike="noStrike" spc="-68" dirty="0">
              <a:solidFill>
                <a:srgbClr val="32281E"/>
              </a:solidFill>
              <a:ea typeface="Pretendard Regular"/>
            </a:endParaRP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8472" y="6197600"/>
            <a:ext cx="5308600" cy="9906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400300" y="6470650"/>
            <a:ext cx="3657600" cy="469900"/>
          </a:xfrm>
          <a:prstGeom prst="rect">
            <a:avLst/>
          </a:prstGeom>
        </p:spPr>
        <p:txBody>
          <a:bodyPr lIns="0" tIns="50801" rIns="0" bIns="50801" rtlCol="0" anchor="ctr"/>
          <a:lstStyle/>
          <a:p>
            <a:pPr lvl="0" algn="ctr">
              <a:lnSpc>
                <a:spcPct val="91299"/>
              </a:lnSpc>
            </a:pPr>
            <a:r>
              <a:rPr lang="ko-KR" altLang="en-US" sz="2666" b="0" i="0" u="none" strike="noStrike" spc="-187" dirty="0">
                <a:solidFill>
                  <a:srgbClr val="FDFDFD"/>
                </a:solidFill>
                <a:ea typeface="Kim jung chul Gothic Bold"/>
              </a:rPr>
              <a:t>분석</a:t>
            </a:r>
            <a:endParaRPr lang="ko-KR" sz="2666" b="0" i="0" u="none" strike="noStrike" spc="-187" dirty="0">
              <a:solidFill>
                <a:srgbClr val="FDFDFD"/>
              </a:solidFill>
              <a:ea typeface="Kim jung chul Gothic Bold"/>
            </a:endParaR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5856" y="8420100"/>
            <a:ext cx="12409644" cy="9906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2123549" y="8702675"/>
            <a:ext cx="8966200" cy="469900"/>
          </a:xfrm>
          <a:prstGeom prst="rect">
            <a:avLst/>
          </a:prstGeom>
        </p:spPr>
        <p:txBody>
          <a:bodyPr lIns="0" tIns="50801" rIns="0" bIns="50801" rtlCol="0" anchor="ctr"/>
          <a:lstStyle/>
          <a:p>
            <a:pPr lvl="0" algn="ctr">
              <a:lnSpc>
                <a:spcPct val="91299"/>
              </a:lnSpc>
            </a:pPr>
            <a:r>
              <a:rPr lang="ko-KR" altLang="en-US" sz="2666" b="0" i="0" u="none" strike="noStrike" spc="-187" dirty="0">
                <a:solidFill>
                  <a:srgbClr val="FDFDFD"/>
                </a:solidFill>
                <a:ea typeface="Kim jung chul Gothic Bold"/>
              </a:rPr>
              <a:t>개발 및 구현</a:t>
            </a:r>
            <a:endParaRPr lang="ko-KR" sz="2666" b="0" i="0" u="none" strike="noStrike" spc="-187" dirty="0">
              <a:solidFill>
                <a:srgbClr val="FDFDFD"/>
              </a:solidFill>
              <a:ea typeface="Kim jung chul Gothic Bold"/>
            </a:endParaRP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36656" y="10655300"/>
            <a:ext cx="3472544" cy="990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8384649" y="10915650"/>
            <a:ext cx="5410200" cy="469900"/>
          </a:xfrm>
          <a:prstGeom prst="rect">
            <a:avLst/>
          </a:prstGeom>
        </p:spPr>
        <p:txBody>
          <a:bodyPr lIns="0" tIns="50801" rIns="0" bIns="50801" rtlCol="0" anchor="ctr"/>
          <a:lstStyle/>
          <a:p>
            <a:pPr lvl="0" algn="ctr">
              <a:lnSpc>
                <a:spcPct val="91299"/>
              </a:lnSpc>
            </a:pPr>
            <a:r>
              <a:rPr lang="ko-KR" altLang="en-US" sz="2666" b="0" i="0" u="none" strike="noStrike" spc="-187" dirty="0">
                <a:solidFill>
                  <a:srgbClr val="FDFDFD"/>
                </a:solidFill>
                <a:ea typeface="Kim jung chul Gothic Bold"/>
              </a:rPr>
              <a:t>발표 준비</a:t>
            </a:r>
            <a:endParaRPr lang="ko-KR" sz="2666" b="0" i="0" u="none" strike="noStrike" spc="-187" dirty="0">
              <a:solidFill>
                <a:srgbClr val="FDFDFD"/>
              </a:solidFill>
              <a:ea typeface="Kim jung chul Gothic Bold"/>
            </a:endParaRP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7300" y="7315200"/>
            <a:ext cx="7124700" cy="9906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5949950" y="7569200"/>
            <a:ext cx="5422900" cy="469900"/>
          </a:xfrm>
          <a:prstGeom prst="rect">
            <a:avLst/>
          </a:prstGeom>
        </p:spPr>
        <p:txBody>
          <a:bodyPr lIns="0" tIns="50801" rIns="0" bIns="50801" rtlCol="0" anchor="ctr"/>
          <a:lstStyle/>
          <a:p>
            <a:pPr lvl="0" algn="ctr">
              <a:lnSpc>
                <a:spcPct val="91299"/>
              </a:lnSpc>
            </a:pPr>
            <a:r>
              <a:rPr lang="ko-KR" altLang="en-US" sz="2666" spc="-187" dirty="0">
                <a:solidFill>
                  <a:srgbClr val="FDFDFD"/>
                </a:solidFill>
                <a:ea typeface="Kim jung chul Gothic Bold"/>
              </a:rPr>
              <a:t>설계</a:t>
            </a:r>
            <a:endParaRPr lang="ko-KR" sz="2666" b="0" i="0" u="none" strike="noStrike" spc="-187" dirty="0">
              <a:solidFill>
                <a:srgbClr val="FDFDFD"/>
              </a:solidFill>
              <a:ea typeface="Kim jung chul Gothic Bold"/>
            </a:endParaRP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57300" y="9537700"/>
            <a:ext cx="8848200" cy="9906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0300" y="10668000"/>
            <a:ext cx="2006600" cy="19685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5682563" y="9810750"/>
            <a:ext cx="5435600" cy="469900"/>
          </a:xfrm>
          <a:prstGeom prst="rect">
            <a:avLst/>
          </a:prstGeom>
        </p:spPr>
        <p:txBody>
          <a:bodyPr lIns="0" tIns="50801" rIns="0" bIns="50801" rtlCol="0" anchor="ctr"/>
          <a:lstStyle/>
          <a:p>
            <a:pPr lvl="0" algn="ctr">
              <a:lnSpc>
                <a:spcPct val="91299"/>
              </a:lnSpc>
            </a:pPr>
            <a:r>
              <a:rPr lang="ko-KR" altLang="en-US" sz="2666" b="0" i="0" u="none" strike="noStrike" spc="-187" dirty="0">
                <a:solidFill>
                  <a:srgbClr val="FDFDFD"/>
                </a:solidFill>
                <a:ea typeface="Kim jung chul Gothic Bold"/>
              </a:rPr>
              <a:t>기능 테스트</a:t>
            </a:r>
            <a:endParaRPr lang="ko-KR" sz="2666" b="0" i="0" u="none" strike="noStrike" spc="-187" dirty="0">
              <a:solidFill>
                <a:srgbClr val="FDFDFD"/>
              </a:solidFill>
              <a:ea typeface="Kim jung chul Gothic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574800" y="2425700"/>
            <a:ext cx="10820400" cy="1892300"/>
          </a:xfrm>
          <a:prstGeom prst="rect">
            <a:avLst/>
          </a:prstGeom>
        </p:spPr>
        <p:txBody>
          <a:bodyPr lIns="0" tIns="203201" rIns="0" bIns="0" rtlCol="0" anchor="t"/>
          <a:lstStyle/>
          <a:p>
            <a:pPr lvl="0" algn="l">
              <a:lnSpc>
                <a:spcPct val="91299"/>
              </a:lnSpc>
            </a:pPr>
            <a:r>
              <a:rPr lang="ko-KR" sz="10666" b="0" i="0" u="none" strike="noStrike" spc="-747">
                <a:solidFill>
                  <a:srgbClr val="32281E"/>
                </a:solidFill>
                <a:ea typeface="Kim jung chul Gothic Bold"/>
              </a:rPr>
              <a:t>추진</a:t>
            </a:r>
            <a:r>
              <a:rPr lang="en-US" sz="10666" b="0" i="0" u="none" strike="noStrike" spc="-747">
                <a:solidFill>
                  <a:srgbClr val="32281E"/>
                </a:solidFill>
                <a:latin typeface="Kim jung chul Gothic Bold"/>
              </a:rPr>
              <a:t> </a:t>
            </a:r>
            <a:r>
              <a:rPr lang="ko-KR" sz="10666" b="0" i="0" u="none" strike="noStrike" spc="-747">
                <a:solidFill>
                  <a:srgbClr val="32281E"/>
                </a:solidFill>
                <a:ea typeface="Kim jung chul Gothic Bold"/>
              </a:rPr>
              <a:t>일정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13CDD-B885-17AE-ADD7-B8E5EEEB3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39E92111-3216-47E1-5F2B-D961F816F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8382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802D0FAD-4B4E-E530-60E0-AF886265F1E5}"/>
              </a:ext>
            </a:extLst>
          </p:cNvPr>
          <p:cNvSpPr txBox="1"/>
          <p:nvPr/>
        </p:nvSpPr>
        <p:spPr>
          <a:xfrm>
            <a:off x="178562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r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Project Organization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D125C97-C1E0-BEDB-5AE0-DE226001D3F6}"/>
              </a:ext>
            </a:extLst>
          </p:cNvPr>
          <p:cNvSpPr txBox="1"/>
          <p:nvPr/>
        </p:nvSpPr>
        <p:spPr>
          <a:xfrm>
            <a:off x="9398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l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BID SUBMISSION REPORT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FFBAF72-7EBA-10A4-635C-861ACA1490F7}"/>
              </a:ext>
            </a:extLst>
          </p:cNvPr>
          <p:cNvSpPr txBox="1"/>
          <p:nvPr/>
        </p:nvSpPr>
        <p:spPr>
          <a:xfrm>
            <a:off x="609600" y="1212276"/>
            <a:ext cx="13474700" cy="1485900"/>
          </a:xfrm>
          <a:prstGeom prst="rect">
            <a:avLst/>
          </a:prstGeom>
        </p:spPr>
        <p:txBody>
          <a:bodyPr lIns="0" tIns="203201" rIns="0" bIns="0" rtlCol="0" anchor="t"/>
          <a:lstStyle/>
          <a:p>
            <a:pPr lvl="0" algn="l">
              <a:lnSpc>
                <a:spcPct val="91299"/>
              </a:lnSpc>
            </a:pPr>
            <a:r>
              <a:rPr lang="en-US" altLang="ko-KR" sz="8000" b="0" i="0" u="none" strike="noStrike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3. </a:t>
            </a:r>
            <a:r>
              <a:rPr lang="ko-KR" altLang="en-US" sz="8000" b="0" i="0" u="none" strike="noStrike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역할분담 및 일정 관리</a:t>
            </a:r>
            <a:endParaRPr lang="ko-KR" sz="8000" b="0" i="0" u="none" strike="noStrike" spc="-747" dirty="0">
              <a:latin typeface="Kim jung chul Gothic Bold" panose="020B0600000101010101" charset="-127"/>
              <a:ea typeface="Kim jung chul Gothic Bold" panose="020B0600000101010101" charset="-127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11B3D90-CD7C-2B55-BA34-6A0C5E806B18}"/>
              </a:ext>
            </a:extLst>
          </p:cNvPr>
          <p:cNvSpPr txBox="1"/>
          <p:nvPr/>
        </p:nvSpPr>
        <p:spPr>
          <a:xfrm>
            <a:off x="1574800" y="10490200"/>
            <a:ext cx="6642100" cy="18923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32800"/>
              </a:lnSpc>
            </a:pPr>
            <a:endParaRPr lang="en-US" sz="2400" b="0" i="0" u="none" strike="noStrike" spc="-48" dirty="0">
              <a:solidFill>
                <a:srgbClr val="32281E"/>
              </a:solidFill>
              <a:latin typeface="Pretendard Medium"/>
            </a:endParaRPr>
          </a:p>
        </p:txBody>
      </p:sp>
      <p:sp>
        <p:nvSpPr>
          <p:cNvPr id="65" name="TextBox 18">
            <a:extLst>
              <a:ext uri="{FF2B5EF4-FFF2-40B4-BE49-F238E27FC236}">
                <a16:creationId xmlns:a16="http://schemas.microsoft.com/office/drawing/2014/main" id="{E2B5E293-AC42-E6AF-F9B2-5763A0EC5A22}"/>
              </a:ext>
            </a:extLst>
          </p:cNvPr>
          <p:cNvSpPr txBox="1"/>
          <p:nvPr/>
        </p:nvSpPr>
        <p:spPr>
          <a:xfrm>
            <a:off x="15481300" y="4495999"/>
            <a:ext cx="6696166" cy="170035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endParaRPr lang="en-US" sz="2400" b="0" i="0" u="none" strike="noStrike" spc="-48" dirty="0">
              <a:solidFill>
                <a:srgbClr val="32281E"/>
              </a:solidFill>
              <a:latin typeface="Pretendard Medium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5E78561-3CD3-B5A4-BD0D-DE3DBEA8DF22}"/>
              </a:ext>
            </a:extLst>
          </p:cNvPr>
          <p:cNvGrpSpPr/>
          <p:nvPr/>
        </p:nvGrpSpPr>
        <p:grpSpPr>
          <a:xfrm>
            <a:off x="12115800" y="2192288"/>
            <a:ext cx="9896460" cy="1073041"/>
            <a:chOff x="1258475" y="3219726"/>
            <a:chExt cx="9677400" cy="1073041"/>
          </a:xfrm>
        </p:grpSpPr>
        <p:pic>
          <p:nvPicPr>
            <p:cNvPr id="9" name="Picture 13">
              <a:extLst>
                <a:ext uri="{FF2B5EF4-FFF2-40B4-BE49-F238E27FC236}">
                  <a16:creationId xmlns:a16="http://schemas.microsoft.com/office/drawing/2014/main" id="{99B6A41F-B2DB-0E07-C432-8C5D6F6FA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8475" y="3219726"/>
              <a:ext cx="9677400" cy="107304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844BC9-B11C-6127-8EB0-547CA7E9E47B}"/>
                </a:ext>
              </a:extLst>
            </p:cNvPr>
            <p:cNvSpPr txBox="1"/>
            <p:nvPr/>
          </p:nvSpPr>
          <p:spPr>
            <a:xfrm>
              <a:off x="1460206" y="3400614"/>
              <a:ext cx="92434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/>
                <a:t>WBS(Work Breakdown Structure)</a:t>
              </a:r>
              <a:endParaRPr lang="ko-KR" altLang="en-US" sz="3600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799AED9-D6D3-8692-D2D4-6F7F1DC67DA4}"/>
              </a:ext>
            </a:extLst>
          </p:cNvPr>
          <p:cNvGrpSpPr/>
          <p:nvPr/>
        </p:nvGrpSpPr>
        <p:grpSpPr>
          <a:xfrm>
            <a:off x="12118521" y="10502900"/>
            <a:ext cx="9903279" cy="2146300"/>
            <a:chOff x="9563100" y="10083800"/>
            <a:chExt cx="13233400" cy="2146300"/>
          </a:xfrm>
        </p:grpSpPr>
        <p:pic>
          <p:nvPicPr>
            <p:cNvPr id="24" name="Picture 6">
              <a:extLst>
                <a:ext uri="{FF2B5EF4-FFF2-40B4-BE49-F238E27FC236}">
                  <a16:creationId xmlns:a16="http://schemas.microsoft.com/office/drawing/2014/main" id="{58BF092B-0BDC-A506-DE2F-8373B149C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rot="10800000">
              <a:off x="9563100" y="10083800"/>
              <a:ext cx="13233400" cy="2146300"/>
            </a:xfrm>
            <a:prstGeom prst="rect">
              <a:avLst/>
            </a:prstGeom>
          </p:spPr>
        </p:pic>
        <p:sp>
          <p:nvSpPr>
            <p:cNvPr id="25" name="TextBox 28">
              <a:extLst>
                <a:ext uri="{FF2B5EF4-FFF2-40B4-BE49-F238E27FC236}">
                  <a16:creationId xmlns:a16="http://schemas.microsoft.com/office/drawing/2014/main" id="{78ABEE63-77E3-E1F7-D097-24A478BB0103}"/>
                </a:ext>
              </a:extLst>
            </p:cNvPr>
            <p:cNvSpPr txBox="1"/>
            <p:nvPr/>
          </p:nvSpPr>
          <p:spPr>
            <a:xfrm>
              <a:off x="10147300" y="10528300"/>
              <a:ext cx="2400300" cy="1422400"/>
            </a:xfrm>
            <a:prstGeom prst="rect">
              <a:avLst/>
            </a:prstGeom>
          </p:spPr>
          <p:txBody>
            <a:bodyPr lIns="0" tIns="152400" rIns="0" bIns="152400" rtlCol="0" anchor="ctr"/>
            <a:lstStyle/>
            <a:p>
              <a:pPr lvl="0" algn="ctr">
                <a:lnSpc>
                  <a:spcPct val="91299"/>
                </a:lnSpc>
              </a:pPr>
              <a:r>
                <a:rPr lang="en" sz="8000" b="0" i="0" u="none" strike="noStrike" spc="-560">
                  <a:solidFill>
                    <a:srgbClr val="5888EC"/>
                  </a:solidFill>
                  <a:latin typeface="Kim jung chul Gothic Bold"/>
                </a:rPr>
                <a:t>05</a:t>
              </a:r>
            </a:p>
          </p:txBody>
        </p:sp>
        <p:sp>
          <p:nvSpPr>
            <p:cNvPr id="26" name="TextBox 29">
              <a:extLst>
                <a:ext uri="{FF2B5EF4-FFF2-40B4-BE49-F238E27FC236}">
                  <a16:creationId xmlns:a16="http://schemas.microsoft.com/office/drawing/2014/main" id="{65071988-13EF-91C4-9992-8A63A583D4AD}"/>
                </a:ext>
              </a:extLst>
            </p:cNvPr>
            <p:cNvSpPr txBox="1"/>
            <p:nvPr/>
          </p:nvSpPr>
          <p:spPr>
            <a:xfrm>
              <a:off x="13004800" y="10769600"/>
              <a:ext cx="9169400" cy="520700"/>
            </a:xfrm>
            <a:prstGeom prst="rect">
              <a:avLst/>
            </a:prstGeom>
          </p:spPr>
          <p:txBody>
            <a:bodyPr lIns="0" tIns="55879" rIns="0" bIns="0" rtlCol="0" anchor="t"/>
            <a:lstStyle/>
            <a:p>
              <a:pPr lvl="0" algn="l">
                <a:lnSpc>
                  <a:spcPct val="91299"/>
                </a:lnSpc>
              </a:pPr>
              <a:r>
                <a:rPr lang="ko-KR" altLang="en-US" sz="2933" b="0" i="0" u="none" strike="noStrike" spc="-204" dirty="0">
                  <a:solidFill>
                    <a:srgbClr val="32281E"/>
                  </a:solidFill>
                  <a:ea typeface="Kim jung chul Gothic Bold"/>
                </a:rPr>
                <a:t>발표 준비</a:t>
              </a:r>
              <a:endParaRPr lang="ko-KR" sz="2933" b="0" i="0" u="none" strike="noStrike" spc="-204" dirty="0">
                <a:solidFill>
                  <a:srgbClr val="32281E"/>
                </a:solidFill>
                <a:ea typeface="Kim jung chul Gothic Bold"/>
              </a:endParaRPr>
            </a:p>
          </p:txBody>
        </p:sp>
        <p:sp>
          <p:nvSpPr>
            <p:cNvPr id="27" name="TextBox 30">
              <a:extLst>
                <a:ext uri="{FF2B5EF4-FFF2-40B4-BE49-F238E27FC236}">
                  <a16:creationId xmlns:a16="http://schemas.microsoft.com/office/drawing/2014/main" id="{4F7AC43E-74C7-BD58-C081-32D8980BE4D1}"/>
                </a:ext>
              </a:extLst>
            </p:cNvPr>
            <p:cNvSpPr txBox="1"/>
            <p:nvPr/>
          </p:nvSpPr>
          <p:spPr>
            <a:xfrm>
              <a:off x="13004800" y="11341100"/>
              <a:ext cx="9156700" cy="431800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32800"/>
                </a:lnSpc>
              </a:pPr>
              <a:r>
                <a:rPr lang="ko-KR" altLang="en-US" sz="2400" b="0" i="0" u="none" strike="noStrike" spc="-48" dirty="0">
                  <a:solidFill>
                    <a:srgbClr val="32281E"/>
                  </a:solidFill>
                  <a:ea typeface="Pretendard Medium"/>
                </a:rPr>
                <a:t>결과 정리 및 문서화</a:t>
              </a:r>
              <a:endParaRPr lang="en-US" sz="2400" b="0" i="0" u="none" strike="noStrike" spc="-48" dirty="0">
                <a:solidFill>
                  <a:srgbClr val="32281E"/>
                </a:solidFill>
                <a:latin typeface="Pretendard Medium"/>
              </a:endParaRPr>
            </a:p>
          </p:txBody>
        </p:sp>
      </p:grpSp>
      <p:pic>
        <p:nvPicPr>
          <p:cNvPr id="45" name="Picture 14">
            <a:extLst>
              <a:ext uri="{FF2B5EF4-FFF2-40B4-BE49-F238E27FC236}">
                <a16:creationId xmlns:a16="http://schemas.microsoft.com/office/drawing/2014/main" id="{69F171BB-CE52-7528-F0AD-FBA4975AFBC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lumMod val="6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115800" y="8826500"/>
            <a:ext cx="9906000" cy="2104774"/>
          </a:xfrm>
          <a:prstGeom prst="rect">
            <a:avLst/>
          </a:prstGeom>
        </p:spPr>
      </p:pic>
      <p:sp>
        <p:nvSpPr>
          <p:cNvPr id="46" name="TextBox 16">
            <a:extLst>
              <a:ext uri="{FF2B5EF4-FFF2-40B4-BE49-F238E27FC236}">
                <a16:creationId xmlns:a16="http://schemas.microsoft.com/office/drawing/2014/main" id="{02917133-2B11-D783-E288-AD719EB3B379}"/>
              </a:ext>
            </a:extLst>
          </p:cNvPr>
          <p:cNvSpPr txBox="1"/>
          <p:nvPr/>
        </p:nvSpPr>
        <p:spPr>
          <a:xfrm>
            <a:off x="12559212" y="9184220"/>
            <a:ext cx="1730926" cy="1394880"/>
          </a:xfrm>
          <a:prstGeom prst="rect">
            <a:avLst/>
          </a:prstGeom>
        </p:spPr>
        <p:txBody>
          <a:bodyPr lIns="0" tIns="152400" rIns="0" bIns="152400" rtlCol="0" anchor="ctr"/>
          <a:lstStyle/>
          <a:p>
            <a:pPr lvl="0" algn="ctr">
              <a:lnSpc>
                <a:spcPct val="91299"/>
              </a:lnSpc>
            </a:pPr>
            <a:r>
              <a:rPr lang="en" sz="8000" b="0" i="0" u="none" strike="noStrike" spc="-560" dirty="0">
                <a:solidFill>
                  <a:srgbClr val="5888EC"/>
                </a:solidFill>
                <a:latin typeface="Kim jung chul Gothic Bold"/>
              </a:rPr>
              <a:t>04</a:t>
            </a: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41861159-652C-A457-8172-0F27CDFDA48E}"/>
              </a:ext>
            </a:extLst>
          </p:cNvPr>
          <p:cNvSpPr txBox="1"/>
          <p:nvPr/>
        </p:nvSpPr>
        <p:spPr>
          <a:xfrm>
            <a:off x="14728073" y="9380782"/>
            <a:ext cx="6612320" cy="510625"/>
          </a:xfrm>
          <a:prstGeom prst="rect">
            <a:avLst/>
          </a:prstGeom>
        </p:spPr>
        <p:txBody>
          <a:bodyPr lIns="0" tIns="55879" rIns="0" bIns="0" rtlCol="0" anchor="t"/>
          <a:lstStyle/>
          <a:p>
            <a:pPr lvl="0" algn="l">
              <a:lnSpc>
                <a:spcPct val="91299"/>
              </a:lnSpc>
            </a:pPr>
            <a:r>
              <a:rPr lang="ko-KR" altLang="en-US" sz="2933" b="0" i="0" u="none" strike="noStrike" spc="-204" dirty="0">
                <a:solidFill>
                  <a:srgbClr val="32281E"/>
                </a:solidFill>
                <a:ea typeface="Kim jung chul Gothic Bold"/>
              </a:rPr>
              <a:t>테스트 및 검증</a:t>
            </a:r>
            <a:endParaRPr lang="ko-KR" sz="2933" b="0" i="0" u="none" strike="noStrike" spc="-204" dirty="0">
              <a:solidFill>
                <a:srgbClr val="32281E"/>
              </a:solidFill>
              <a:ea typeface="Kim jung chul Gothic Bold"/>
            </a:endParaRPr>
          </a:p>
        </p:txBody>
      </p:sp>
      <p:sp>
        <p:nvSpPr>
          <p:cNvPr id="48" name="TextBox 18">
            <a:extLst>
              <a:ext uri="{FF2B5EF4-FFF2-40B4-BE49-F238E27FC236}">
                <a16:creationId xmlns:a16="http://schemas.microsoft.com/office/drawing/2014/main" id="{E1B7C4BF-A8D3-EEE6-6D8E-0837D8D336F7}"/>
              </a:ext>
            </a:extLst>
          </p:cNvPr>
          <p:cNvSpPr txBox="1"/>
          <p:nvPr/>
        </p:nvSpPr>
        <p:spPr>
          <a:xfrm>
            <a:off x="14728073" y="9885020"/>
            <a:ext cx="6603162" cy="423445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altLang="en-US" sz="2400" b="0" i="0" u="none" strike="noStrike" spc="-48" dirty="0">
                <a:solidFill>
                  <a:srgbClr val="32281E"/>
                </a:solidFill>
                <a:ea typeface="Pretendard Medium"/>
              </a:rPr>
              <a:t>기능 테스트 및 오류 수정</a:t>
            </a:r>
            <a:endParaRPr lang="en-US" sz="2400" b="0" i="0" u="none" strike="noStrike" spc="-48" dirty="0">
              <a:solidFill>
                <a:srgbClr val="32281E"/>
              </a:solidFill>
              <a:latin typeface="Pretendard Medium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A0EF1B6-EEC2-94DE-2333-6E7441ECE3E7}"/>
              </a:ext>
            </a:extLst>
          </p:cNvPr>
          <p:cNvGrpSpPr/>
          <p:nvPr/>
        </p:nvGrpSpPr>
        <p:grpSpPr>
          <a:xfrm>
            <a:off x="12106260" y="6997700"/>
            <a:ext cx="9906000" cy="2104774"/>
            <a:chOff x="11277600" y="2176006"/>
            <a:chExt cx="13051272" cy="2116761"/>
          </a:xfrm>
        </p:grpSpPr>
        <p:pic>
          <p:nvPicPr>
            <p:cNvPr id="19" name="Picture 14">
              <a:extLst>
                <a:ext uri="{FF2B5EF4-FFF2-40B4-BE49-F238E27FC236}">
                  <a16:creationId xmlns:a16="http://schemas.microsoft.com/office/drawing/2014/main" id="{8452D663-1463-2B9D-65D4-54A2A5E2E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11277600" y="2176006"/>
              <a:ext cx="13051272" cy="2116761"/>
            </a:xfrm>
            <a:prstGeom prst="rect">
              <a:avLst/>
            </a:prstGeom>
          </p:spPr>
        </p:pic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585856DE-3BC6-896B-4DCA-F6E775DD9F23}"/>
                </a:ext>
              </a:extLst>
            </p:cNvPr>
            <p:cNvSpPr txBox="1"/>
            <p:nvPr/>
          </p:nvSpPr>
          <p:spPr>
            <a:xfrm>
              <a:off x="11861800" y="2455406"/>
              <a:ext cx="2280515" cy="1402824"/>
            </a:xfrm>
            <a:prstGeom prst="rect">
              <a:avLst/>
            </a:prstGeom>
          </p:spPr>
          <p:txBody>
            <a:bodyPr lIns="0" tIns="152400" rIns="0" bIns="152400" rtlCol="0" anchor="ctr"/>
            <a:lstStyle/>
            <a:p>
              <a:pPr lvl="0" algn="ctr">
                <a:lnSpc>
                  <a:spcPct val="91299"/>
                </a:lnSpc>
              </a:pPr>
              <a:r>
                <a:rPr lang="en" sz="8000" b="0" i="0" u="none" strike="noStrike" spc="-560" dirty="0">
                  <a:solidFill>
                    <a:srgbClr val="5888EC"/>
                  </a:solidFill>
                  <a:latin typeface="Kim jung chul Gothic Bold"/>
                </a:rPr>
                <a:t>03</a:t>
              </a:r>
            </a:p>
          </p:txBody>
        </p:sp>
        <p:sp>
          <p:nvSpPr>
            <p:cNvPr id="21" name="TextBox 17">
              <a:extLst>
                <a:ext uri="{FF2B5EF4-FFF2-40B4-BE49-F238E27FC236}">
                  <a16:creationId xmlns:a16="http://schemas.microsoft.com/office/drawing/2014/main" id="{71913030-A56F-5D6E-BEFF-D331B309D795}"/>
                </a:ext>
              </a:extLst>
            </p:cNvPr>
            <p:cNvSpPr txBox="1"/>
            <p:nvPr/>
          </p:nvSpPr>
          <p:spPr>
            <a:xfrm>
              <a:off x="14719300" y="2696706"/>
              <a:ext cx="8711810" cy="513534"/>
            </a:xfrm>
            <a:prstGeom prst="rect">
              <a:avLst/>
            </a:prstGeom>
          </p:spPr>
          <p:txBody>
            <a:bodyPr lIns="0" tIns="55879" rIns="0" bIns="0" rtlCol="0" anchor="t"/>
            <a:lstStyle/>
            <a:p>
              <a:pPr lvl="0" algn="l">
                <a:lnSpc>
                  <a:spcPct val="91299"/>
                </a:lnSpc>
              </a:pPr>
              <a:r>
                <a:rPr lang="ko-KR" altLang="en-US" sz="2933" spc="-204" dirty="0">
                  <a:solidFill>
                    <a:srgbClr val="32281E"/>
                  </a:solidFill>
                  <a:ea typeface="Kim jung chul Gothic Bold"/>
                </a:rPr>
                <a:t>개발 및 구현</a:t>
              </a:r>
              <a:endParaRPr lang="ko-KR" sz="2933" b="0" i="0" u="none" strike="noStrike" spc="-204" dirty="0">
                <a:solidFill>
                  <a:srgbClr val="32281E"/>
                </a:solidFill>
                <a:ea typeface="Kim jung chul Gothic Bold"/>
              </a:endParaRPr>
            </a:p>
          </p:txBody>
        </p:sp>
        <p:sp>
          <p:nvSpPr>
            <p:cNvPr id="22" name="TextBox 18">
              <a:extLst>
                <a:ext uri="{FF2B5EF4-FFF2-40B4-BE49-F238E27FC236}">
                  <a16:creationId xmlns:a16="http://schemas.microsoft.com/office/drawing/2014/main" id="{0D10DE8F-D04E-21F2-3094-50328B97E9A5}"/>
                </a:ext>
              </a:extLst>
            </p:cNvPr>
            <p:cNvSpPr txBox="1"/>
            <p:nvPr/>
          </p:nvSpPr>
          <p:spPr>
            <a:xfrm>
              <a:off x="14719300" y="3268206"/>
              <a:ext cx="8699744" cy="425857"/>
            </a:xfrm>
            <a:prstGeom prst="rect">
              <a:avLst/>
            </a:prstGeom>
          </p:spPr>
          <p:txBody>
            <a:bodyPr rtlCol="0" anchor="t"/>
            <a:lstStyle/>
            <a:p>
              <a:pPr lvl="0">
                <a:lnSpc>
                  <a:spcPct val="132800"/>
                </a:lnSpc>
              </a:pPr>
              <a:r>
                <a:rPr lang="ko-KR" altLang="en-US" sz="2400" b="0" i="0" u="none" strike="noStrike" spc="-48" dirty="0" err="1">
                  <a:solidFill>
                    <a:srgbClr val="32281E"/>
                  </a:solidFill>
                  <a:ea typeface="Pretendard Medium"/>
                </a:rPr>
                <a:t>프론트엔드</a:t>
              </a:r>
              <a:r>
                <a:rPr lang="ko-KR" altLang="ko-KR" sz="2400" dirty="0">
                  <a:latin typeface="Arial" panose="020B0604020202020204" pitchFamily="34" charset="0"/>
                </a:rPr>
                <a:t> · </a:t>
              </a:r>
              <a:r>
                <a:rPr lang="ko-KR" altLang="en-US" sz="2400" spc="-48" dirty="0" err="1">
                  <a:solidFill>
                    <a:srgbClr val="32281E"/>
                  </a:solidFill>
                  <a:ea typeface="Pretendard Medium"/>
                </a:rPr>
                <a:t>백엔드</a:t>
              </a:r>
              <a:r>
                <a:rPr lang="ko-KR" altLang="en-US" sz="2400" spc="-48" dirty="0">
                  <a:solidFill>
                    <a:srgbClr val="32281E"/>
                  </a:solidFill>
                  <a:ea typeface="Pretendard Medium"/>
                </a:rPr>
                <a:t> 개발</a:t>
              </a:r>
              <a:r>
                <a:rPr lang="en-US" altLang="ko-KR" sz="2400" spc="-48" dirty="0">
                  <a:solidFill>
                    <a:srgbClr val="32281E"/>
                  </a:solidFill>
                  <a:ea typeface="Pretendard Medium"/>
                </a:rPr>
                <a:t>, </a:t>
              </a:r>
              <a:r>
                <a:rPr lang="ko-KR" altLang="en-US" sz="2400" spc="-48" dirty="0">
                  <a:solidFill>
                    <a:srgbClr val="32281E"/>
                  </a:solidFill>
                  <a:ea typeface="Pretendard Medium"/>
                </a:rPr>
                <a:t>연동 테스트</a:t>
              </a:r>
              <a:endParaRPr lang="en-US" sz="2400" b="0" i="0" u="none" strike="noStrike" spc="-48" dirty="0">
                <a:solidFill>
                  <a:srgbClr val="32281E"/>
                </a:solidFill>
                <a:latin typeface="Pretendard Medium"/>
              </a:endParaRPr>
            </a:p>
          </p:txBody>
        </p:sp>
      </p:grpSp>
      <p:pic>
        <p:nvPicPr>
          <p:cNvPr id="41" name="Picture 14">
            <a:extLst>
              <a:ext uri="{FF2B5EF4-FFF2-40B4-BE49-F238E27FC236}">
                <a16:creationId xmlns:a16="http://schemas.microsoft.com/office/drawing/2014/main" id="{AB2786F6-8A0A-CE9C-EF91-890A5769C61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lumMod val="6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115800" y="5061574"/>
            <a:ext cx="9906000" cy="2183699"/>
          </a:xfrm>
          <a:prstGeom prst="rect">
            <a:avLst/>
          </a:prstGeom>
        </p:spPr>
      </p:pic>
      <p:sp>
        <p:nvSpPr>
          <p:cNvPr id="42" name="TextBox 16">
            <a:extLst>
              <a:ext uri="{FF2B5EF4-FFF2-40B4-BE49-F238E27FC236}">
                <a16:creationId xmlns:a16="http://schemas.microsoft.com/office/drawing/2014/main" id="{FB1BB480-6D30-AB1C-1F12-98E815AD6F76}"/>
              </a:ext>
            </a:extLst>
          </p:cNvPr>
          <p:cNvSpPr txBox="1"/>
          <p:nvPr/>
        </p:nvSpPr>
        <p:spPr>
          <a:xfrm>
            <a:off x="12559212" y="5410200"/>
            <a:ext cx="1730926" cy="1375149"/>
          </a:xfrm>
          <a:prstGeom prst="rect">
            <a:avLst/>
          </a:prstGeom>
        </p:spPr>
        <p:txBody>
          <a:bodyPr lIns="0" tIns="152400" rIns="0" bIns="152400" rtlCol="0" anchor="ctr"/>
          <a:lstStyle/>
          <a:p>
            <a:pPr lvl="0" algn="ctr">
              <a:lnSpc>
                <a:spcPct val="91299"/>
              </a:lnSpc>
            </a:pPr>
            <a:r>
              <a:rPr lang="en" sz="8000" b="0" i="0" u="none" strike="noStrike" spc="-560" dirty="0">
                <a:solidFill>
                  <a:srgbClr val="5888EC"/>
                </a:solidFill>
                <a:latin typeface="Kim jung chul Gothic Bold"/>
              </a:rPr>
              <a:t>02</a:t>
            </a:r>
          </a:p>
        </p:txBody>
      </p:sp>
      <p:sp>
        <p:nvSpPr>
          <p:cNvPr id="43" name="TextBox 17">
            <a:extLst>
              <a:ext uri="{FF2B5EF4-FFF2-40B4-BE49-F238E27FC236}">
                <a16:creationId xmlns:a16="http://schemas.microsoft.com/office/drawing/2014/main" id="{5644FD5F-66D4-9275-AEF0-873E0918FA84}"/>
              </a:ext>
            </a:extLst>
          </p:cNvPr>
          <p:cNvSpPr txBox="1"/>
          <p:nvPr/>
        </p:nvSpPr>
        <p:spPr>
          <a:xfrm>
            <a:off x="14728073" y="5602345"/>
            <a:ext cx="6612320" cy="503402"/>
          </a:xfrm>
          <a:prstGeom prst="rect">
            <a:avLst/>
          </a:prstGeom>
        </p:spPr>
        <p:txBody>
          <a:bodyPr lIns="0" tIns="55879" rIns="0" bIns="0" rtlCol="0" anchor="t"/>
          <a:lstStyle/>
          <a:p>
            <a:pPr lvl="0" algn="l">
              <a:lnSpc>
                <a:spcPct val="91299"/>
              </a:lnSpc>
            </a:pPr>
            <a:r>
              <a:rPr lang="ko-KR" sz="2933" b="0" i="0" u="none" strike="noStrike" spc="-204" dirty="0">
                <a:solidFill>
                  <a:srgbClr val="32281E"/>
                </a:solidFill>
                <a:ea typeface="Kim jung chul Gothic Bold"/>
              </a:rPr>
              <a:t>설계</a:t>
            </a:r>
            <a:r>
              <a:rPr lang="en-US" sz="2933" b="0" i="0" u="none" strike="noStrike" spc="-204" dirty="0">
                <a:solidFill>
                  <a:srgbClr val="32281E"/>
                </a:solidFill>
                <a:latin typeface="Kim jung chul Gothic Bold"/>
              </a:rPr>
              <a:t> </a:t>
            </a:r>
            <a:endParaRPr lang="ko-KR" sz="2933" b="0" i="0" u="none" strike="noStrike" spc="-204" dirty="0">
              <a:solidFill>
                <a:srgbClr val="32281E"/>
              </a:solidFill>
              <a:ea typeface="Kim jung chul Gothic Bold"/>
            </a:endParaRPr>
          </a:p>
        </p:txBody>
      </p:sp>
      <p:sp>
        <p:nvSpPr>
          <p:cNvPr id="44" name="TextBox 18">
            <a:extLst>
              <a:ext uri="{FF2B5EF4-FFF2-40B4-BE49-F238E27FC236}">
                <a16:creationId xmlns:a16="http://schemas.microsoft.com/office/drawing/2014/main" id="{914777F2-8A38-40F4-F174-EEF6A4EB0642}"/>
              </a:ext>
            </a:extLst>
          </p:cNvPr>
          <p:cNvSpPr txBox="1"/>
          <p:nvPr/>
        </p:nvSpPr>
        <p:spPr>
          <a:xfrm>
            <a:off x="14728073" y="6059545"/>
            <a:ext cx="6603162" cy="417455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32800"/>
              </a:lnSpc>
            </a:pPr>
            <a:r>
              <a:rPr lang="ko-KR" altLang="ko-KR" sz="2400" dirty="0">
                <a:latin typeface="Pretendard Medium" panose="020B0600000101010101" charset="-127"/>
                <a:ea typeface="Pretendard Medium" panose="020B0600000101010101" charset="-127"/>
              </a:rPr>
              <a:t>DB 및 화면 설계, 시스템 구조도 작성</a:t>
            </a:r>
            <a:endParaRPr lang="en-US" sz="2400" b="0" i="0" u="none" strike="noStrike" spc="-48" dirty="0">
              <a:solidFill>
                <a:srgbClr val="32281E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09F9019-1425-9CB4-81E2-704F3A4C0606}"/>
              </a:ext>
            </a:extLst>
          </p:cNvPr>
          <p:cNvGrpSpPr/>
          <p:nvPr/>
        </p:nvGrpSpPr>
        <p:grpSpPr>
          <a:xfrm>
            <a:off x="12115800" y="3145867"/>
            <a:ext cx="9906000" cy="2194406"/>
            <a:chOff x="11277600" y="2171202"/>
            <a:chExt cx="13051272" cy="2545696"/>
          </a:xfrm>
        </p:grpSpPr>
        <p:pic>
          <p:nvPicPr>
            <p:cNvPr id="13" name="Picture 14">
              <a:extLst>
                <a:ext uri="{FF2B5EF4-FFF2-40B4-BE49-F238E27FC236}">
                  <a16:creationId xmlns:a16="http://schemas.microsoft.com/office/drawing/2014/main" id="{5F9B73FC-901D-93A2-BAED-5E04AB666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11277600" y="2171202"/>
              <a:ext cx="13051272" cy="2545696"/>
            </a:xfrm>
            <a:prstGeom prst="rect">
              <a:avLst/>
            </a:prstGeom>
          </p:spPr>
        </p:pic>
        <p:sp>
          <p:nvSpPr>
            <p:cNvPr id="14" name="TextBox 16">
              <a:extLst>
                <a:ext uri="{FF2B5EF4-FFF2-40B4-BE49-F238E27FC236}">
                  <a16:creationId xmlns:a16="http://schemas.microsoft.com/office/drawing/2014/main" id="{38652340-0235-B270-F67D-32C0BC7F8F9C}"/>
                </a:ext>
              </a:extLst>
            </p:cNvPr>
            <p:cNvSpPr txBox="1"/>
            <p:nvPr/>
          </p:nvSpPr>
          <p:spPr>
            <a:xfrm>
              <a:off x="11861801" y="2595268"/>
              <a:ext cx="2280515" cy="1687089"/>
            </a:xfrm>
            <a:prstGeom prst="rect">
              <a:avLst/>
            </a:prstGeom>
          </p:spPr>
          <p:txBody>
            <a:bodyPr lIns="0" tIns="152400" rIns="0" bIns="152400" rtlCol="0" anchor="ctr"/>
            <a:lstStyle/>
            <a:p>
              <a:pPr lvl="0" algn="ctr">
                <a:lnSpc>
                  <a:spcPct val="91299"/>
                </a:lnSpc>
              </a:pPr>
              <a:r>
                <a:rPr lang="en" sz="8000" b="0" i="0" u="none" strike="noStrike" spc="-560" dirty="0">
                  <a:solidFill>
                    <a:srgbClr val="5888EC"/>
                  </a:solidFill>
                  <a:latin typeface="Kim jung chul Gothic Bold"/>
                </a:rPr>
                <a:t>01</a:t>
              </a:r>
            </a:p>
          </p:txBody>
        </p:sp>
        <p:sp>
          <p:nvSpPr>
            <p:cNvPr id="15" name="TextBox 17">
              <a:extLst>
                <a:ext uri="{FF2B5EF4-FFF2-40B4-BE49-F238E27FC236}">
                  <a16:creationId xmlns:a16="http://schemas.microsoft.com/office/drawing/2014/main" id="{B24F907A-13D7-CA23-C2E1-9F2A9D656311}"/>
                </a:ext>
              </a:extLst>
            </p:cNvPr>
            <p:cNvSpPr txBox="1"/>
            <p:nvPr/>
          </p:nvSpPr>
          <p:spPr>
            <a:xfrm>
              <a:off x="14719301" y="2772133"/>
              <a:ext cx="8711810" cy="617594"/>
            </a:xfrm>
            <a:prstGeom prst="rect">
              <a:avLst/>
            </a:prstGeom>
          </p:spPr>
          <p:txBody>
            <a:bodyPr lIns="0" tIns="55879" rIns="0" bIns="0" rtlCol="0" anchor="t"/>
            <a:lstStyle/>
            <a:p>
              <a:pPr lvl="0">
                <a:lnSpc>
                  <a:spcPct val="91299"/>
                </a:lnSpc>
              </a:pPr>
              <a:r>
                <a:rPr lang="ko-KR" altLang="ko-KR" sz="2930" b="1" dirty="0">
                  <a:latin typeface="Kim jung chul Gothic Bold" panose="020B0600000101010101" charset="-127"/>
                  <a:ea typeface="Kim jung chul Gothic Bold" panose="020B0600000101010101" charset="-127"/>
                </a:rPr>
                <a:t>요구사항 분석</a:t>
              </a:r>
              <a:endParaRPr lang="ko-KR" sz="2930" b="0" i="0" u="none" strike="noStrike" spc="-204" dirty="0">
                <a:solidFill>
                  <a:srgbClr val="32281E"/>
                </a:solidFill>
                <a:latin typeface="Kim jung chul Gothic Bold" panose="020B0600000101010101" charset="-127"/>
                <a:ea typeface="Kim jung chul Gothic Bold" panose="020B0600000101010101" charset="-127"/>
              </a:endParaRPr>
            </a:p>
          </p:txBody>
        </p:sp>
        <p:sp>
          <p:nvSpPr>
            <p:cNvPr id="16" name="TextBox 18">
              <a:extLst>
                <a:ext uri="{FF2B5EF4-FFF2-40B4-BE49-F238E27FC236}">
                  <a16:creationId xmlns:a16="http://schemas.microsoft.com/office/drawing/2014/main" id="{8C4C996E-5091-AFAB-B1F9-7B0EBDF8F879}"/>
                </a:ext>
              </a:extLst>
            </p:cNvPr>
            <p:cNvSpPr txBox="1"/>
            <p:nvPr/>
          </p:nvSpPr>
          <p:spPr>
            <a:xfrm>
              <a:off x="14719301" y="3361399"/>
              <a:ext cx="8699744" cy="512151"/>
            </a:xfrm>
            <a:prstGeom prst="rect">
              <a:avLst/>
            </a:prstGeom>
          </p:spPr>
          <p:txBody>
            <a:bodyPr rtlCol="0" anchor="t"/>
            <a:lstStyle/>
            <a:p>
              <a:pPr lvl="0">
                <a:lnSpc>
                  <a:spcPct val="132800"/>
                </a:lnSpc>
              </a:pPr>
              <a:r>
                <a:rPr lang="ko-KR" altLang="ko-KR" sz="2400" dirty="0">
                  <a:latin typeface="Pretendard Medium" panose="020B0600000101010101" charset="-127"/>
                  <a:ea typeface="Pretendard Medium" panose="020B0600000101010101" charset="-127"/>
                </a:rPr>
                <a:t>프로젝트 기능 정의 및 설계 방향 확정</a:t>
              </a:r>
              <a:endParaRPr lang="en-US" sz="2400" i="0" u="none" strike="noStrike" spc="-48" dirty="0">
                <a:solidFill>
                  <a:srgbClr val="32281E"/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</p:grp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EC22A3EF-9DF3-4936-BF8C-752EB68A06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476526"/>
              </p:ext>
            </p:extLst>
          </p:nvPr>
        </p:nvGraphicFramePr>
        <p:xfrm>
          <a:off x="533400" y="3145867"/>
          <a:ext cx="11335248" cy="95171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78416">
                  <a:extLst>
                    <a:ext uri="{9D8B030D-6E8A-4147-A177-3AD203B41FA5}">
                      <a16:colId xmlns:a16="http://schemas.microsoft.com/office/drawing/2014/main" val="2969946521"/>
                    </a:ext>
                  </a:extLst>
                </a:gridCol>
                <a:gridCol w="3778416">
                  <a:extLst>
                    <a:ext uri="{9D8B030D-6E8A-4147-A177-3AD203B41FA5}">
                      <a16:colId xmlns:a16="http://schemas.microsoft.com/office/drawing/2014/main" val="3246677343"/>
                    </a:ext>
                  </a:extLst>
                </a:gridCol>
                <a:gridCol w="3778416">
                  <a:extLst>
                    <a:ext uri="{9D8B030D-6E8A-4147-A177-3AD203B41FA5}">
                      <a16:colId xmlns:a16="http://schemas.microsoft.com/office/drawing/2014/main" val="2296235669"/>
                    </a:ext>
                  </a:extLst>
                </a:gridCol>
              </a:tblGrid>
              <a:tr h="1046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담당자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핵심 기여 영역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구현 성과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0795234"/>
                  </a:ext>
                </a:extLst>
              </a:tr>
              <a:tr h="28235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강지수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/>
                        <a:t>핵심 콘텐츠 관리</a:t>
                      </a:r>
                    </a:p>
                    <a:p>
                      <a:pPr algn="ctr" latinLnBrk="1"/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업체 관리</a:t>
                      </a:r>
                      <a:r>
                        <a:rPr lang="en-US" altLang="ko-KR" sz="2000" dirty="0"/>
                        <a:t>, </a:t>
                      </a:r>
                      <a:br>
                        <a:rPr lang="en-US" altLang="ko-KR" sz="2000" dirty="0"/>
                      </a:br>
                      <a:r>
                        <a:rPr lang="ko-KR" altLang="en-US" sz="2000" dirty="0"/>
                        <a:t>수주대상 출고관련</a:t>
                      </a:r>
                      <a:r>
                        <a:rPr lang="en-US" altLang="ko-KR" sz="2000" dirty="0"/>
                        <a:t>,</a:t>
                      </a:r>
                      <a:br>
                        <a:rPr lang="en-US" altLang="ko-KR" sz="2000" dirty="0"/>
                      </a:br>
                      <a:r>
                        <a:rPr lang="ko-KR" altLang="en-US" sz="2000" dirty="0"/>
                        <a:t>출력 로직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7715487"/>
                  </a:ext>
                </a:extLst>
              </a:tr>
              <a:tr h="28235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김성민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전반적인 </a:t>
                      </a:r>
                      <a:r>
                        <a:rPr lang="ko-KR" altLang="en-US" sz="2000" dirty="0" err="1"/>
                        <a:t>프론트엔드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/>
                        <a:t>공통컴포넌트</a:t>
                      </a:r>
                      <a:r>
                        <a:rPr lang="ko-KR" altLang="en-US" sz="2000" dirty="0"/>
                        <a:t> 제작</a:t>
                      </a:r>
                      <a:r>
                        <a:rPr lang="en-US" altLang="ko-KR" sz="2000" dirty="0"/>
                        <a:t>,</a:t>
                      </a:r>
                      <a:br>
                        <a:rPr lang="en-US" altLang="ko-KR" sz="2000" dirty="0"/>
                      </a:br>
                      <a:r>
                        <a:rPr lang="ko-KR" altLang="en-US" sz="2000" dirty="0"/>
                        <a:t>테이블 및 대시보드 구현</a:t>
                      </a:r>
                      <a:r>
                        <a:rPr lang="en-US" altLang="ko-KR" sz="2000" dirty="0"/>
                        <a:t>,</a:t>
                      </a:r>
                      <a:br>
                        <a:rPr lang="en-US" altLang="ko-KR" sz="2000" dirty="0"/>
                      </a:br>
                      <a:r>
                        <a:rPr lang="ko-KR" altLang="en-US" sz="2000" dirty="0"/>
                        <a:t>엑셀 및 검색기능 구현</a:t>
                      </a:r>
                      <a:r>
                        <a:rPr lang="en-US" altLang="ko-KR" sz="2000" dirty="0"/>
                        <a:t>,</a:t>
                      </a:r>
                      <a:br>
                        <a:rPr lang="en-US" altLang="ko-KR" sz="2000" dirty="0"/>
                      </a:br>
                      <a:r>
                        <a:rPr lang="ko-KR" altLang="en-US" sz="2000" dirty="0"/>
                        <a:t>원자재 관련 로직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9042209"/>
                  </a:ext>
                </a:extLst>
              </a:tr>
              <a:tr h="28235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박건영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핵심 콘텐츠 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라우팅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수주대상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이미지 관련 </a:t>
                      </a:r>
                      <a:br>
                        <a:rPr lang="en-US" altLang="ko-KR" sz="2000" dirty="0"/>
                      </a:br>
                      <a:r>
                        <a:rPr lang="ko-KR" altLang="en-US" sz="2000" dirty="0"/>
                        <a:t>로직 구현</a:t>
                      </a:r>
                      <a:br>
                        <a:rPr lang="en-US" altLang="ko-KR" sz="2000" dirty="0"/>
                      </a:b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7254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0999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8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838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398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l">
              <a:lnSpc>
                <a:spcPct val="107899"/>
              </a:lnSpc>
            </a:pPr>
            <a:r>
              <a:rPr lang="en" sz="1600" b="0" i="0" u="none" strike="noStrike">
                <a:solidFill>
                  <a:srgbClr val="9E9E9E"/>
                </a:solidFill>
                <a:latin typeface="Kim jung chul Gothic Bold"/>
              </a:rPr>
              <a:t>BID SUBMISSION REPORT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8200" y="1752600"/>
            <a:ext cx="8870950" cy="1892300"/>
          </a:xfrm>
          <a:prstGeom prst="rect">
            <a:avLst/>
          </a:prstGeom>
        </p:spPr>
        <p:txBody>
          <a:bodyPr lIns="0" tIns="203201" rIns="0" bIns="0" rtlCol="0" anchor="t"/>
          <a:lstStyle/>
          <a:p>
            <a:pPr lvl="0" algn="l">
              <a:lnSpc>
                <a:spcPct val="91299"/>
              </a:lnSpc>
            </a:pPr>
            <a:r>
              <a:rPr lang="en-US" altLang="ko-KR" sz="10666" b="0" i="0" u="none" strike="noStrike" spc="-747" dirty="0">
                <a:solidFill>
                  <a:srgbClr val="FDFDFD"/>
                </a:solidFill>
                <a:latin typeface="Kim jung chul Gothic Bold" panose="020B0600000101010101" charset="-127"/>
                <a:ea typeface="Kim jung chul Gothic Bold" panose="020B0600000101010101" charset="-127"/>
              </a:rPr>
              <a:t>4. </a:t>
            </a:r>
            <a:r>
              <a:rPr lang="ko-KR" altLang="en-US" sz="10666" b="0" i="0" u="none" strike="noStrike" spc="-747" dirty="0">
                <a:solidFill>
                  <a:srgbClr val="FDFDFD"/>
                </a:solidFill>
                <a:latin typeface="Kim jung chul Gothic Bold" panose="020B0600000101010101" charset="-127"/>
                <a:ea typeface="Kim jung chul Gothic Bold" panose="020B0600000101010101" charset="-127"/>
              </a:rPr>
              <a:t>프로그램 </a:t>
            </a:r>
            <a:r>
              <a:rPr lang="ko-KR" altLang="en-US" sz="10666" spc="-747" dirty="0">
                <a:solidFill>
                  <a:srgbClr val="FDFDFD"/>
                </a:solidFill>
                <a:latin typeface="Kim jung chul Gothic Bold" panose="020B0600000101010101" charset="-127"/>
                <a:ea typeface="Kim jung chul Gothic Bold" panose="020B0600000101010101" charset="-127"/>
              </a:rPr>
              <a:t>설계 </a:t>
            </a:r>
            <a:endParaRPr lang="en" sz="10666" b="0" i="0" u="none" strike="noStrike" spc="-747" dirty="0">
              <a:solidFill>
                <a:srgbClr val="FDFDFD"/>
              </a:solidFill>
              <a:latin typeface="Kim jung chul Gothic Bold" panose="020B0600000101010101" charset="-127"/>
              <a:ea typeface="Kim jung chul Gothic Bold" panose="020B0600000101010101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8562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r">
              <a:lnSpc>
                <a:spcPct val="107899"/>
              </a:lnSpc>
            </a:pPr>
            <a:r>
              <a:rPr lang="en" sz="1600" b="0" i="0" u="none" strike="noStrike">
                <a:solidFill>
                  <a:srgbClr val="9E9E9E"/>
                </a:solidFill>
                <a:latin typeface="Kim jung chul Gothic Bold"/>
              </a:rPr>
              <a:t>PRODUCTION PROCESS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FA11CB6-9978-3019-A8D9-0C853C53CF90}"/>
              </a:ext>
            </a:extLst>
          </p:cNvPr>
          <p:cNvGrpSpPr/>
          <p:nvPr/>
        </p:nvGrpSpPr>
        <p:grpSpPr>
          <a:xfrm>
            <a:off x="9601200" y="1760764"/>
            <a:ext cx="12604750" cy="2146300"/>
            <a:chOff x="8763000" y="1760764"/>
            <a:chExt cx="13442950" cy="2146300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72550" y="1760764"/>
              <a:ext cx="13233400" cy="2146300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8763000" y="2063750"/>
              <a:ext cx="2400300" cy="1422400"/>
            </a:xfrm>
            <a:prstGeom prst="rect">
              <a:avLst/>
            </a:prstGeom>
          </p:spPr>
          <p:txBody>
            <a:bodyPr lIns="0" tIns="152400" rIns="0" bIns="152400" rtlCol="0" anchor="ctr"/>
            <a:lstStyle/>
            <a:p>
              <a:pPr lvl="0" algn="ctr">
                <a:lnSpc>
                  <a:spcPct val="91299"/>
                </a:lnSpc>
              </a:pPr>
              <a:r>
                <a:rPr lang="en" sz="8000" b="0" i="0" u="none" strike="noStrike" spc="-560" dirty="0">
                  <a:solidFill>
                    <a:srgbClr val="5888EC"/>
                  </a:solidFill>
                  <a:latin typeface="Kim jung chul Gothic Bold"/>
                </a:rPr>
                <a:t>01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0956470" y="2298700"/>
              <a:ext cx="9169400" cy="520700"/>
            </a:xfrm>
            <a:prstGeom prst="rect">
              <a:avLst/>
            </a:prstGeom>
          </p:spPr>
          <p:txBody>
            <a:bodyPr lIns="0" tIns="55879" rIns="0" bIns="0" rtlCol="0" anchor="t"/>
            <a:lstStyle/>
            <a:p>
              <a:pPr lvl="0" algn="l">
                <a:lnSpc>
                  <a:spcPct val="91299"/>
                </a:lnSpc>
              </a:pPr>
              <a:r>
                <a:rPr lang="ko-KR" altLang="en-US" sz="6000" b="0" i="0" u="none" strike="noStrike" spc="-204" dirty="0">
                  <a:solidFill>
                    <a:srgbClr val="32281E"/>
                  </a:solidFill>
                  <a:ea typeface="Kim jung chul Gothic Bold"/>
                </a:rPr>
                <a:t>데이터베이스 </a:t>
              </a:r>
              <a:r>
                <a:rPr lang="en-US" altLang="ko-KR" sz="6000" b="0" i="0" u="none" strike="noStrike" spc="-204" dirty="0">
                  <a:solidFill>
                    <a:srgbClr val="32281E"/>
                  </a:solidFill>
                  <a:ea typeface="Kim jung chul Gothic Bold"/>
                </a:rPr>
                <a:t> </a:t>
              </a:r>
              <a:r>
                <a:rPr lang="ko-KR" altLang="en-US" sz="6000" b="0" i="0" u="none" strike="noStrike" spc="-204" dirty="0">
                  <a:solidFill>
                    <a:srgbClr val="32281E"/>
                  </a:solidFill>
                  <a:ea typeface="Kim jung chul Gothic Bold"/>
                </a:rPr>
                <a:t>설계</a:t>
              </a:r>
              <a:endParaRPr lang="ko-KR" sz="2933" b="0" i="0" u="none" strike="noStrike" spc="-204" dirty="0">
                <a:solidFill>
                  <a:srgbClr val="32281E"/>
                </a:solidFill>
                <a:ea typeface="Kim jung chul Gothic Bold"/>
              </a:endParaRPr>
            </a:p>
          </p:txBody>
        </p:sp>
      </p:grpSp>
      <p:sp>
        <p:nvSpPr>
          <p:cNvPr id="7" name="Rectangle 2">
            <a:extLst>
              <a:ext uri="{FF2B5EF4-FFF2-40B4-BE49-F238E27FC236}">
                <a16:creationId xmlns:a16="http://schemas.microsoft.com/office/drawing/2014/main" id="{332DA60C-BB02-2AB5-D350-2CFA123B75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029" y="3618593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78975040">
            <a:extLst>
              <a:ext uri="{FF2B5EF4-FFF2-40B4-BE49-F238E27FC236}">
                <a16:creationId xmlns:a16="http://schemas.microsoft.com/office/drawing/2014/main" id="{661ED78F-7C06-F968-7F32-4BAEA159E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050" y="4278993"/>
            <a:ext cx="20789900" cy="876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8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2010F3-CF17-8FFB-850A-446B510DA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사각형: 둥근 모서리 1028">
            <a:extLst>
              <a:ext uri="{FF2B5EF4-FFF2-40B4-BE49-F238E27FC236}">
                <a16:creationId xmlns:a16="http://schemas.microsoft.com/office/drawing/2014/main" id="{DB0C24E1-ACCA-8877-5998-724EB2D95752}"/>
              </a:ext>
            </a:extLst>
          </p:cNvPr>
          <p:cNvSpPr/>
          <p:nvPr/>
        </p:nvSpPr>
        <p:spPr>
          <a:xfrm>
            <a:off x="16383000" y="3486150"/>
            <a:ext cx="7853226" cy="9963150"/>
          </a:xfrm>
          <a:prstGeom prst="roundRect">
            <a:avLst>
              <a:gd name="adj" fmla="val 232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8" name="사각형: 둥근 모서리 1027">
            <a:extLst>
              <a:ext uri="{FF2B5EF4-FFF2-40B4-BE49-F238E27FC236}">
                <a16:creationId xmlns:a16="http://schemas.microsoft.com/office/drawing/2014/main" id="{29A1A4BC-5B0D-7263-FBA3-A0106EA98180}"/>
              </a:ext>
            </a:extLst>
          </p:cNvPr>
          <p:cNvSpPr/>
          <p:nvPr/>
        </p:nvSpPr>
        <p:spPr>
          <a:xfrm>
            <a:off x="8534401" y="3486150"/>
            <a:ext cx="7766050" cy="9963150"/>
          </a:xfrm>
          <a:prstGeom prst="roundRect">
            <a:avLst>
              <a:gd name="adj" fmla="val 232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31AA7E98-2FC1-4096-F489-944BDE4DB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8382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B91A0AE2-FA59-C1EE-22E5-4DDD0A80CDAE}"/>
              </a:ext>
            </a:extLst>
          </p:cNvPr>
          <p:cNvSpPr txBox="1"/>
          <p:nvPr/>
        </p:nvSpPr>
        <p:spPr>
          <a:xfrm>
            <a:off x="9398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marL="0" marR="0" lvl="0" indent="0" algn="l" defTabSz="914400" rtl="0" eaLnBrk="1" fontAlgn="auto" latinLnBrk="0" hangingPunct="1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Kim jung chul Gothic Bold"/>
                <a:ea typeface="+mn-ea"/>
                <a:cs typeface="+mn-cs"/>
              </a:rPr>
              <a:t>BID SUBMISSION REPORT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510508A-EE4C-42B1-BC1B-77D84EF05D6B}"/>
              </a:ext>
            </a:extLst>
          </p:cNvPr>
          <p:cNvSpPr txBox="1"/>
          <p:nvPr/>
        </p:nvSpPr>
        <p:spPr>
          <a:xfrm>
            <a:off x="381000" y="1219200"/>
            <a:ext cx="8763000" cy="1892300"/>
          </a:xfrm>
          <a:prstGeom prst="rect">
            <a:avLst/>
          </a:prstGeom>
        </p:spPr>
        <p:txBody>
          <a:bodyPr lIns="0" tIns="203201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1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66" b="0" i="0" u="none" strike="noStrike" kern="1200" cap="none" spc="-747" normalizeH="0" baseline="0" noProof="0" dirty="0">
                <a:ln>
                  <a:noFill/>
                </a:ln>
                <a:solidFill>
                  <a:srgbClr val="FDFDFD"/>
                </a:solidFill>
                <a:effectLst/>
                <a:uLnTx/>
                <a:uFillTx/>
                <a:latin typeface="Kim jung chul Gothic Bold" panose="020B0600000101010101" charset="-127"/>
                <a:ea typeface="Kim jung chul Gothic Bold" panose="020B0600000101010101" charset="-127"/>
              </a:rPr>
              <a:t>4.</a:t>
            </a:r>
            <a:r>
              <a:rPr kumimoji="0" lang="ko-KR" altLang="en-US" sz="10666" b="0" i="0" u="none" strike="noStrike" kern="1200" cap="none" spc="-747" normalizeH="0" baseline="0" noProof="0" dirty="0">
                <a:ln>
                  <a:noFill/>
                </a:ln>
                <a:solidFill>
                  <a:srgbClr val="FDFDFD"/>
                </a:solidFill>
                <a:effectLst/>
                <a:uLnTx/>
                <a:uFillTx/>
                <a:latin typeface="Kim jung chul Gothic Bold" panose="020B0600000101010101" charset="-127"/>
                <a:ea typeface="Kim jung chul Gothic Bold" panose="020B0600000101010101" charset="-127"/>
              </a:rPr>
              <a:t>프로그램 설계 </a:t>
            </a:r>
            <a:endParaRPr kumimoji="0" lang="en" sz="10666" b="0" i="0" u="none" strike="noStrike" kern="1200" cap="none" spc="-747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Kim jung chul Gothic Bold" panose="020B0600000101010101" charset="-127"/>
              <a:ea typeface="Kim jung chul Gothic Bold" panose="020B0600000101010101" charset="-127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26B2903-64D5-3915-AEC9-666BF158568A}"/>
              </a:ext>
            </a:extLst>
          </p:cNvPr>
          <p:cNvSpPr txBox="1"/>
          <p:nvPr/>
        </p:nvSpPr>
        <p:spPr>
          <a:xfrm>
            <a:off x="178562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marL="0" marR="0" lvl="0" indent="0" algn="r" defTabSz="914400" rtl="0" eaLnBrk="1" fontAlgn="auto" latinLnBrk="0" hangingPunct="1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Kim jung chul Gothic Bold"/>
                <a:ea typeface="+mn-ea"/>
                <a:cs typeface="+mn-cs"/>
              </a:rPr>
              <a:t>PRODUCTION PROCESS</a:t>
            </a:r>
          </a:p>
        </p:txBody>
      </p:sp>
      <p:grpSp>
        <p:nvGrpSpPr>
          <p:cNvPr id="1034" name="그룹 1033">
            <a:extLst>
              <a:ext uri="{FF2B5EF4-FFF2-40B4-BE49-F238E27FC236}">
                <a16:creationId xmlns:a16="http://schemas.microsoft.com/office/drawing/2014/main" id="{C6E1B6A0-0D77-F94B-AC09-23FB637EBD59}"/>
              </a:ext>
            </a:extLst>
          </p:cNvPr>
          <p:cNvGrpSpPr/>
          <p:nvPr/>
        </p:nvGrpSpPr>
        <p:grpSpPr>
          <a:xfrm>
            <a:off x="9245600" y="1206500"/>
            <a:ext cx="13233400" cy="2146300"/>
            <a:chOff x="8686800" y="1435100"/>
            <a:chExt cx="13233400" cy="2146300"/>
          </a:xfrm>
        </p:grpSpPr>
        <p:pic>
          <p:nvPicPr>
            <p:cNvPr id="14" name="Picture 14">
              <a:extLst>
                <a:ext uri="{FF2B5EF4-FFF2-40B4-BE49-F238E27FC236}">
                  <a16:creationId xmlns:a16="http://schemas.microsoft.com/office/drawing/2014/main" id="{EE07D45E-4E37-C8EA-EAE5-51DD15FE6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86800" y="1435100"/>
              <a:ext cx="13233400" cy="2146300"/>
            </a:xfrm>
            <a:prstGeom prst="rect">
              <a:avLst/>
            </a:prstGeom>
          </p:spPr>
        </p:pic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F4DA84F2-644B-34C4-E108-0D079C6ECE48}"/>
                </a:ext>
              </a:extLst>
            </p:cNvPr>
            <p:cNvSpPr txBox="1"/>
            <p:nvPr/>
          </p:nvSpPr>
          <p:spPr>
            <a:xfrm>
              <a:off x="8801100" y="1676400"/>
              <a:ext cx="2400300" cy="1422400"/>
            </a:xfrm>
            <a:prstGeom prst="rect">
              <a:avLst/>
            </a:prstGeom>
          </p:spPr>
          <p:txBody>
            <a:bodyPr lIns="0" tIns="152400" rIns="0" bIns="1524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12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8000" b="0" i="0" u="none" strike="noStrike" kern="1200" cap="none" spc="-560" normalizeH="0" baseline="0" noProof="0" dirty="0">
                  <a:ln>
                    <a:noFill/>
                  </a:ln>
                  <a:solidFill>
                    <a:srgbClr val="5888EC"/>
                  </a:solidFill>
                  <a:effectLst/>
                  <a:uLnTx/>
                  <a:uFillTx/>
                  <a:latin typeface="Kim jung chul Gothic Bold"/>
                  <a:ea typeface="+mn-ea"/>
                  <a:cs typeface="+mn-cs"/>
                </a:rPr>
                <a:t>02</a:t>
              </a:r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6DBFA4C9-8414-17CE-2E8E-087DC7DEB4D1}"/>
                </a:ext>
              </a:extLst>
            </p:cNvPr>
            <p:cNvSpPr txBox="1"/>
            <p:nvPr/>
          </p:nvSpPr>
          <p:spPr>
            <a:xfrm>
              <a:off x="11023600" y="1917700"/>
              <a:ext cx="9169400" cy="520700"/>
            </a:xfrm>
            <a:prstGeom prst="rect">
              <a:avLst/>
            </a:prstGeom>
          </p:spPr>
          <p:txBody>
            <a:bodyPr lIns="0" tIns="55879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912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0" b="0" i="0" u="none" strike="noStrike" kern="1200" cap="none" spc="-204" normalizeH="0" baseline="0" noProof="0" dirty="0">
                  <a:ln>
                    <a:noFill/>
                  </a:ln>
                  <a:solidFill>
                    <a:srgbClr val="32281E"/>
                  </a:solidFill>
                  <a:effectLst/>
                  <a:uLnTx/>
                  <a:uFillTx/>
                  <a:latin typeface="Calibri"/>
                  <a:ea typeface="Kim jung chul Gothic Bold"/>
                  <a:cs typeface="+mn-cs"/>
                </a:rPr>
                <a:t>화면 </a:t>
              </a:r>
              <a:r>
                <a:rPr kumimoji="0" lang="en-US" altLang="ko-KR" sz="6000" b="0" i="0" u="none" strike="noStrike" kern="1200" cap="none" spc="-204" normalizeH="0" baseline="0" noProof="0" dirty="0">
                  <a:ln>
                    <a:noFill/>
                  </a:ln>
                  <a:solidFill>
                    <a:srgbClr val="32281E"/>
                  </a:solidFill>
                  <a:effectLst/>
                  <a:uLnTx/>
                  <a:uFillTx/>
                  <a:latin typeface="Calibri"/>
                  <a:ea typeface="Kim jung chul Gothic Bold"/>
                  <a:cs typeface="+mn-cs"/>
                </a:rPr>
                <a:t> </a:t>
              </a:r>
              <a:r>
                <a:rPr kumimoji="0" lang="ko-KR" altLang="en-US" sz="6000" b="0" i="0" u="none" strike="noStrike" kern="1200" cap="none" spc="-204" normalizeH="0" baseline="0" noProof="0" dirty="0">
                  <a:ln>
                    <a:noFill/>
                  </a:ln>
                  <a:solidFill>
                    <a:srgbClr val="32281E"/>
                  </a:solidFill>
                  <a:effectLst/>
                  <a:uLnTx/>
                  <a:uFillTx/>
                  <a:latin typeface="Calibri"/>
                  <a:ea typeface="Kim jung chul Gothic Bold"/>
                  <a:cs typeface="+mn-cs"/>
                </a:rPr>
                <a:t>설계</a:t>
              </a:r>
              <a:endParaRPr kumimoji="0" lang="ko-KR" altLang="en-US" sz="2933" b="0" i="0" u="none" strike="noStrike" kern="1200" cap="none" spc="-204" normalizeH="0" baseline="0" noProof="0" dirty="0">
                <a:ln>
                  <a:noFill/>
                </a:ln>
                <a:solidFill>
                  <a:srgbClr val="32281E"/>
                </a:solidFill>
                <a:effectLst/>
                <a:uLnTx/>
                <a:uFillTx/>
                <a:latin typeface="Calibri"/>
                <a:ea typeface="Kim jung chul Gothic Bold"/>
                <a:cs typeface="+mn-cs"/>
              </a:endParaRPr>
            </a:p>
          </p:txBody>
        </p:sp>
      </p:grpSp>
      <p:sp>
        <p:nvSpPr>
          <p:cNvPr id="7" name="Rectangle 2">
            <a:extLst>
              <a:ext uri="{FF2B5EF4-FFF2-40B4-BE49-F238E27FC236}">
                <a16:creationId xmlns:a16="http://schemas.microsoft.com/office/drawing/2014/main" id="{8C78AE00-B736-23AF-D485-64253A4880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029" y="3618593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A82E5C8A-8493-0E96-57C8-1D4646A140D1}"/>
              </a:ext>
            </a:extLst>
          </p:cNvPr>
          <p:cNvSpPr/>
          <p:nvPr/>
        </p:nvSpPr>
        <p:spPr>
          <a:xfrm>
            <a:off x="76200" y="3486150"/>
            <a:ext cx="8382000" cy="9963150"/>
          </a:xfrm>
          <a:prstGeom prst="roundRect">
            <a:avLst>
              <a:gd name="adj" fmla="val 232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23F8E51-5D94-9E6B-455E-61C93C73DE68}"/>
              </a:ext>
            </a:extLst>
          </p:cNvPr>
          <p:cNvGrpSpPr/>
          <p:nvPr/>
        </p:nvGrpSpPr>
        <p:grpSpPr>
          <a:xfrm>
            <a:off x="228600" y="3639671"/>
            <a:ext cx="8099612" cy="4437529"/>
            <a:chOff x="663388" y="5011271"/>
            <a:chExt cx="10538012" cy="611392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552EE15-0FC1-387F-0007-C2243DFF9932}"/>
                </a:ext>
              </a:extLst>
            </p:cNvPr>
            <p:cNvSpPr/>
            <p:nvPr/>
          </p:nvSpPr>
          <p:spPr>
            <a:xfrm>
              <a:off x="663388" y="5011271"/>
              <a:ext cx="10538012" cy="611392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595BAF5-1A74-DC46-3EFB-8434E863421A}"/>
                </a:ext>
              </a:extLst>
            </p:cNvPr>
            <p:cNvSpPr/>
            <p:nvPr/>
          </p:nvSpPr>
          <p:spPr>
            <a:xfrm>
              <a:off x="730171" y="5090226"/>
              <a:ext cx="10356209" cy="1090569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제목 영역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0E0F138-7F67-D396-2FB7-6590CA4AAFA9}"/>
                </a:ext>
              </a:extLst>
            </p:cNvPr>
            <p:cNvSpPr/>
            <p:nvPr/>
          </p:nvSpPr>
          <p:spPr>
            <a:xfrm>
              <a:off x="739588" y="6259750"/>
              <a:ext cx="1698771" cy="4743974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메뉴 영역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FFC1EB8-4F94-BEA5-8C01-B3B59679AEAF}"/>
                </a:ext>
              </a:extLst>
            </p:cNvPr>
            <p:cNvSpPr/>
            <p:nvPr/>
          </p:nvSpPr>
          <p:spPr>
            <a:xfrm>
              <a:off x="2542193" y="6259750"/>
              <a:ext cx="8544187" cy="382439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Breadcrumbs </a:t>
              </a:r>
              <a:r>
                <a:rPr lang="ko-KR" altLang="en-US" dirty="0"/>
                <a:t>영역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AB0BA9F-A8A2-6F95-3693-2A1622AD023F}"/>
                </a:ext>
              </a:extLst>
            </p:cNvPr>
            <p:cNvSpPr/>
            <p:nvPr/>
          </p:nvSpPr>
          <p:spPr>
            <a:xfrm>
              <a:off x="2542193" y="6759635"/>
              <a:ext cx="8544187" cy="4223857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Content</a:t>
              </a:r>
              <a:r>
                <a:rPr lang="ko-KR" altLang="en-US" dirty="0"/>
                <a:t>영역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F0DDF3E-3690-1647-65F8-748711258015}"/>
                </a:ext>
              </a:extLst>
            </p:cNvPr>
            <p:cNvSpPr/>
            <p:nvPr/>
          </p:nvSpPr>
          <p:spPr>
            <a:xfrm>
              <a:off x="797283" y="5165727"/>
              <a:ext cx="1641076" cy="9311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회사로고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9AB52C3-31E8-30E5-8529-D725638F1BFA}"/>
              </a:ext>
            </a:extLst>
          </p:cNvPr>
          <p:cNvGrpSpPr/>
          <p:nvPr/>
        </p:nvGrpSpPr>
        <p:grpSpPr>
          <a:xfrm>
            <a:off x="228600" y="8211671"/>
            <a:ext cx="8107456" cy="4513729"/>
            <a:chOff x="11788588" y="5011271"/>
            <a:chExt cx="10538012" cy="6113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7DCE63C-8A03-9D95-F91A-8C3C38B89718}"/>
                </a:ext>
              </a:extLst>
            </p:cNvPr>
            <p:cNvSpPr/>
            <p:nvPr/>
          </p:nvSpPr>
          <p:spPr>
            <a:xfrm>
              <a:off x="11788588" y="5011271"/>
              <a:ext cx="10538012" cy="611392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50107B0-F319-5B29-34F3-73F9DB9F9FB8}"/>
                </a:ext>
              </a:extLst>
            </p:cNvPr>
            <p:cNvSpPr/>
            <p:nvPr/>
          </p:nvSpPr>
          <p:spPr>
            <a:xfrm>
              <a:off x="11864788" y="5115393"/>
              <a:ext cx="1698771" cy="5888331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메뉴 영역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B6B6FEF-E3D5-47D4-4BBE-A8C26E13CB8C}"/>
                </a:ext>
              </a:extLst>
            </p:cNvPr>
            <p:cNvSpPr/>
            <p:nvPr/>
          </p:nvSpPr>
          <p:spPr>
            <a:xfrm>
              <a:off x="13667393" y="5115393"/>
              <a:ext cx="8544187" cy="382439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Breadcrumbs </a:t>
              </a:r>
              <a:r>
                <a:rPr lang="ko-KR" altLang="en-US" dirty="0"/>
                <a:t>영역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1F531F4-5583-1CC0-E2AB-471FF08EC171}"/>
                </a:ext>
              </a:extLst>
            </p:cNvPr>
            <p:cNvSpPr/>
            <p:nvPr/>
          </p:nvSpPr>
          <p:spPr>
            <a:xfrm>
              <a:off x="13667393" y="5601955"/>
              <a:ext cx="8544187" cy="5381538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Content</a:t>
              </a:r>
              <a:r>
                <a:rPr lang="ko-KR" altLang="en-US" dirty="0"/>
                <a:t>영역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8741AF-3489-9B8F-81FD-71F8B061509E}"/>
                </a:ext>
              </a:extLst>
            </p:cNvPr>
            <p:cNvSpPr/>
            <p:nvPr/>
          </p:nvSpPr>
          <p:spPr>
            <a:xfrm>
              <a:off x="13801617" y="5748762"/>
              <a:ext cx="8296712" cy="608202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검색 영역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61ACC12-F5AC-2481-0491-6A7B082D4A71}"/>
                </a:ext>
              </a:extLst>
            </p:cNvPr>
            <p:cNvSpPr/>
            <p:nvPr/>
          </p:nvSpPr>
          <p:spPr>
            <a:xfrm>
              <a:off x="13801617" y="6855369"/>
              <a:ext cx="8296712" cy="404422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테이블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F97FFDE-140B-7EF5-F107-CB7258A83C56}"/>
                </a:ext>
              </a:extLst>
            </p:cNvPr>
            <p:cNvSpPr/>
            <p:nvPr/>
          </p:nvSpPr>
          <p:spPr>
            <a:xfrm>
              <a:off x="13801617" y="6461087"/>
              <a:ext cx="8296712" cy="290159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dirty="0"/>
                <a:t>버튼 영역</a:t>
              </a:r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FD8B170E-226E-05CC-EE65-C83C234BE0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1" y="3639672"/>
            <a:ext cx="7573381" cy="4437528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2295F67B-FCAB-1BE2-337A-5E3E5C68A5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8153400"/>
            <a:ext cx="7573381" cy="4513729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66E39BD5-1E1C-0B04-F479-8C794BD883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5981" y="3700633"/>
            <a:ext cx="7527699" cy="4288399"/>
          </a:xfrm>
          <a:prstGeom prst="rect">
            <a:avLst/>
          </a:prstGeom>
        </p:spPr>
      </p:pic>
      <p:sp>
        <p:nvSpPr>
          <p:cNvPr id="1026" name="TextBox 1025">
            <a:extLst>
              <a:ext uri="{FF2B5EF4-FFF2-40B4-BE49-F238E27FC236}">
                <a16:creationId xmlns:a16="http://schemas.microsoft.com/office/drawing/2014/main" id="{B846B595-CD57-E520-BB34-4F559892BB39}"/>
              </a:ext>
            </a:extLst>
          </p:cNvPr>
          <p:cNvSpPr txBox="1"/>
          <p:nvPr/>
        </p:nvSpPr>
        <p:spPr>
          <a:xfrm>
            <a:off x="2587547" y="12762492"/>
            <a:ext cx="3660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초기 설계 구도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CACEC174-083A-392B-DBC9-A2322DDC7E67}"/>
              </a:ext>
            </a:extLst>
          </p:cNvPr>
          <p:cNvSpPr txBox="1"/>
          <p:nvPr/>
        </p:nvSpPr>
        <p:spPr>
          <a:xfrm>
            <a:off x="11125200" y="12725400"/>
            <a:ext cx="3660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화면 설계</a:t>
            </a:r>
          </a:p>
        </p:txBody>
      </p:sp>
      <p:pic>
        <p:nvPicPr>
          <p:cNvPr id="1032" name="그림 1031">
            <a:extLst>
              <a:ext uri="{FF2B5EF4-FFF2-40B4-BE49-F238E27FC236}">
                <a16:creationId xmlns:a16="http://schemas.microsoft.com/office/drawing/2014/main" id="{49D163A7-B82F-4872-5F93-BCA209C68EB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5981" y="8211671"/>
            <a:ext cx="7524581" cy="4409111"/>
          </a:xfrm>
          <a:prstGeom prst="rect">
            <a:avLst/>
          </a:prstGeom>
        </p:spPr>
      </p:pic>
      <p:sp>
        <p:nvSpPr>
          <p:cNvPr id="1033" name="TextBox 1032">
            <a:extLst>
              <a:ext uri="{FF2B5EF4-FFF2-40B4-BE49-F238E27FC236}">
                <a16:creationId xmlns:a16="http://schemas.microsoft.com/office/drawing/2014/main" id="{F92DB0AC-0DAB-3FE5-DB4E-7E9BAEC7A911}"/>
              </a:ext>
            </a:extLst>
          </p:cNvPr>
          <p:cNvSpPr txBox="1"/>
          <p:nvPr/>
        </p:nvSpPr>
        <p:spPr>
          <a:xfrm>
            <a:off x="18288000" y="12667129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실제 구현된 화면 </a:t>
            </a:r>
          </a:p>
        </p:txBody>
      </p:sp>
    </p:spTree>
    <p:extLst>
      <p:ext uri="{BB962C8B-B14F-4D97-AF65-F5344CB8AC3E}">
        <p14:creationId xmlns:p14="http://schemas.microsoft.com/office/powerpoint/2010/main" val="30556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83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3100" y="2705100"/>
            <a:ext cx="13246100" cy="2959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1348700" y="2133600"/>
            <a:ext cx="2006600" cy="1968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3100" y="6057900"/>
            <a:ext cx="13246100" cy="2959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3100" y="9410700"/>
            <a:ext cx="13246100" cy="2959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8562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r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Business Strategy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98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l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BID SUBMISSION REPORT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5736" y="1758950"/>
            <a:ext cx="8407400" cy="1892300"/>
          </a:xfrm>
          <a:prstGeom prst="rect">
            <a:avLst/>
          </a:prstGeom>
        </p:spPr>
        <p:txBody>
          <a:bodyPr lIns="0" tIns="203201" rIns="0" bIns="0" rtlCol="0" anchor="t"/>
          <a:lstStyle/>
          <a:p>
            <a:pPr lvl="0" algn="l">
              <a:lnSpc>
                <a:spcPct val="91299"/>
              </a:lnSpc>
            </a:pPr>
            <a:r>
              <a:rPr lang="en-US" altLang="ko-KR" sz="10666" spc="-747" dirty="0">
                <a:solidFill>
                  <a:srgbClr val="32281E"/>
                </a:solidFill>
                <a:latin typeface="Kim jung chul Gothic Bold" panose="020B0600000101010101" charset="-127"/>
                <a:ea typeface="Kim jung chul Gothic Bold" panose="020B0600000101010101" charset="-127"/>
              </a:rPr>
              <a:t>5.</a:t>
            </a:r>
            <a:r>
              <a:rPr lang="ko-KR" altLang="en-US" sz="10666" spc="-747" dirty="0">
                <a:solidFill>
                  <a:srgbClr val="32281E"/>
                </a:solidFill>
                <a:latin typeface="Kim jung chul Gothic Bold" panose="020B0600000101010101" charset="-127"/>
                <a:ea typeface="Kim jung chul Gothic Bold" panose="020B0600000101010101" charset="-127"/>
              </a:rPr>
              <a:t>프로젝트 회고</a:t>
            </a:r>
            <a:endParaRPr lang="en" sz="10666" b="0" i="0" u="none" strike="noStrike" spc="-747" dirty="0">
              <a:solidFill>
                <a:srgbClr val="32281E"/>
              </a:solidFill>
              <a:latin typeface="Kim jung chul Gothic Bold" panose="020B0600000101010101" charset="-127"/>
              <a:ea typeface="Kim jung chul Gothic Bold" panose="020B0600000101010101" charset="-127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9600" y="3238500"/>
            <a:ext cx="1270000" cy="1270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274300" y="4521200"/>
            <a:ext cx="2273300" cy="622300"/>
          </a:xfrm>
          <a:prstGeom prst="rect">
            <a:avLst/>
          </a:prstGeom>
        </p:spPr>
        <p:txBody>
          <a:bodyPr lIns="0" tIns="66041" rIns="0" bIns="0" rtlCol="0" anchor="t"/>
          <a:lstStyle/>
          <a:p>
            <a:pPr lvl="0" algn="ctr">
              <a:lnSpc>
                <a:spcPct val="91299"/>
              </a:lnSpc>
            </a:pPr>
            <a:r>
              <a:rPr lang="ko-KR" sz="3466" b="0" i="0" u="none" strike="noStrike" spc="-243">
                <a:solidFill>
                  <a:srgbClr val="32281E"/>
                </a:solidFill>
                <a:ea typeface="Kim jung chul Gothic Bold"/>
              </a:rPr>
              <a:t>행정</a:t>
            </a:r>
            <a:r>
              <a:rPr lang="en-US" sz="3466" b="0" i="0" u="none" strike="noStrike" spc="-243">
                <a:solidFill>
                  <a:srgbClr val="32281E"/>
                </a:solidFill>
                <a:latin typeface="Kim jung chul Gothic Bold"/>
              </a:rPr>
              <a:t> </a:t>
            </a:r>
            <a:r>
              <a:rPr lang="ko-KR" sz="3466" b="0" i="0" u="none" strike="noStrike" spc="-243">
                <a:solidFill>
                  <a:srgbClr val="32281E"/>
                </a:solidFill>
                <a:ea typeface="Kim jung chul Gothic Bold"/>
              </a:rPr>
              <a:t>효과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04800" y="3327400"/>
            <a:ext cx="508000" cy="508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04800" y="3924300"/>
            <a:ext cx="508000" cy="508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04800" y="4521200"/>
            <a:ext cx="508000" cy="508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3550900" y="3340100"/>
            <a:ext cx="8559800" cy="16891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49400"/>
              </a:lnSpc>
            </a:pP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공공기관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업무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지원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,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행정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신뢰성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강화</a:t>
            </a:r>
          </a:p>
          <a:p>
            <a:pPr lvl="0" algn="l">
              <a:lnSpc>
                <a:spcPct val="149400"/>
              </a:lnSpc>
            </a:pP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이곳에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기대효과에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대한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간단한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설명을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입력해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주세요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.</a:t>
            </a:r>
          </a:p>
          <a:p>
            <a:pPr lvl="0" algn="l">
              <a:lnSpc>
                <a:spcPct val="149400"/>
              </a:lnSpc>
            </a:pP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이곳에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기대효과에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대한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간단한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설명을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입력해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주세요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.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69600" y="6591300"/>
            <a:ext cx="1270000" cy="12700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274300" y="7874000"/>
            <a:ext cx="2273300" cy="622300"/>
          </a:xfrm>
          <a:prstGeom prst="rect">
            <a:avLst/>
          </a:prstGeom>
        </p:spPr>
        <p:txBody>
          <a:bodyPr lIns="0" tIns="66041" rIns="0" bIns="0" rtlCol="0" anchor="t"/>
          <a:lstStyle/>
          <a:p>
            <a:pPr lvl="0" algn="ctr">
              <a:lnSpc>
                <a:spcPct val="91299"/>
              </a:lnSpc>
            </a:pPr>
            <a:r>
              <a:rPr lang="ko-KR" sz="3466" b="0" i="0" u="none" strike="noStrike" spc="-243">
                <a:solidFill>
                  <a:srgbClr val="32281E"/>
                </a:solidFill>
                <a:ea typeface="Kim jung chul Gothic Bold"/>
              </a:rPr>
              <a:t>경제</a:t>
            </a:r>
            <a:r>
              <a:rPr lang="en-US" sz="3466" b="0" i="0" u="none" strike="noStrike" spc="-243">
                <a:solidFill>
                  <a:srgbClr val="32281E"/>
                </a:solidFill>
                <a:latin typeface="Kim jung chul Gothic Bold"/>
              </a:rPr>
              <a:t> </a:t>
            </a:r>
            <a:r>
              <a:rPr lang="ko-KR" sz="3466" b="0" i="0" u="none" strike="noStrike" spc="-243">
                <a:solidFill>
                  <a:srgbClr val="32281E"/>
                </a:solidFill>
                <a:ea typeface="Kim jung chul Gothic Bold"/>
              </a:rPr>
              <a:t>효과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69600" y="9944100"/>
            <a:ext cx="1270000" cy="12700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0274300" y="11226800"/>
            <a:ext cx="2273300" cy="622300"/>
          </a:xfrm>
          <a:prstGeom prst="rect">
            <a:avLst/>
          </a:prstGeom>
        </p:spPr>
        <p:txBody>
          <a:bodyPr lIns="0" tIns="66041" rIns="0" bIns="0" rtlCol="0" anchor="t"/>
          <a:lstStyle/>
          <a:p>
            <a:pPr lvl="0" algn="ctr">
              <a:lnSpc>
                <a:spcPct val="91299"/>
              </a:lnSpc>
            </a:pPr>
            <a:r>
              <a:rPr lang="ko-KR" sz="3466" b="0" i="0" u="none" strike="noStrike" spc="-243">
                <a:solidFill>
                  <a:srgbClr val="32281E"/>
                </a:solidFill>
                <a:ea typeface="Kim jung chul Gothic Bold"/>
              </a:rPr>
              <a:t>국제</a:t>
            </a:r>
            <a:r>
              <a:rPr lang="en-US" sz="3466" b="0" i="0" u="none" strike="noStrike" spc="-243">
                <a:solidFill>
                  <a:srgbClr val="32281E"/>
                </a:solidFill>
                <a:latin typeface="Kim jung chul Gothic Bold"/>
              </a:rPr>
              <a:t> </a:t>
            </a:r>
            <a:r>
              <a:rPr lang="ko-KR" sz="3466" b="0" i="0" u="none" strike="noStrike" spc="-243">
                <a:solidFill>
                  <a:srgbClr val="32281E"/>
                </a:solidFill>
                <a:ea typeface="Kim jung chul Gothic Bold"/>
              </a:rPr>
              <a:t>효과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004800" y="6692900"/>
            <a:ext cx="508000" cy="508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04800" y="7289800"/>
            <a:ext cx="508000" cy="508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004800" y="7886700"/>
            <a:ext cx="508000" cy="5080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3550900" y="6692900"/>
            <a:ext cx="8559800" cy="16891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49400"/>
              </a:lnSpc>
            </a:pP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국산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조선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기술력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활용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,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지역경제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활성화</a:t>
            </a:r>
          </a:p>
          <a:p>
            <a:pPr lvl="0" algn="l">
              <a:lnSpc>
                <a:spcPct val="149400"/>
              </a:lnSpc>
            </a:pP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이곳에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기대효과에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대한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간단한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설명을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입력해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주세요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.</a:t>
            </a:r>
          </a:p>
          <a:p>
            <a:pPr lvl="0" algn="l">
              <a:lnSpc>
                <a:spcPct val="149400"/>
              </a:lnSpc>
            </a:pP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이곳에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기대효과에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대한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간단한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설명을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입력해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주세요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.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30200" y="10033000"/>
            <a:ext cx="508000" cy="508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30200" y="10642600"/>
            <a:ext cx="508000" cy="508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030200" y="11239500"/>
            <a:ext cx="508000" cy="5080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3576300" y="10045700"/>
            <a:ext cx="8559800" cy="16891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49400"/>
              </a:lnSpc>
            </a:pP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해외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납품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가능성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,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한국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기술력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홍보</a:t>
            </a:r>
          </a:p>
          <a:p>
            <a:pPr lvl="0" algn="l">
              <a:lnSpc>
                <a:spcPct val="149400"/>
              </a:lnSpc>
            </a:pP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이곳에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기대효과에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대한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간단한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설명을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입력해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주세요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.</a:t>
            </a:r>
          </a:p>
          <a:p>
            <a:pPr lvl="0" algn="l">
              <a:lnSpc>
                <a:spcPct val="149400"/>
              </a:lnSpc>
            </a:pP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이곳에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기대효과에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대한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간단한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설명을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입력해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주세요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504</Words>
  <Application>Microsoft Office PowerPoint</Application>
  <PresentationFormat>사용자 지정</PresentationFormat>
  <Paragraphs>124</Paragraphs>
  <Slides>10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9" baseType="lpstr">
      <vt:lpstr>Pretendard Medium</vt:lpstr>
      <vt:lpstr>맑은 고딕</vt:lpstr>
      <vt:lpstr>Gothic A1 Light</vt:lpstr>
      <vt:lpstr>Arial</vt:lpstr>
      <vt:lpstr>Pretendard Regular</vt:lpstr>
      <vt:lpstr>Calibri</vt:lpstr>
      <vt:lpstr>Kim jung chul Gothic Bold</vt:lpstr>
      <vt:lpstr>Kim jung chul Gothic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codehows</cp:lastModifiedBy>
  <cp:revision>21</cp:revision>
  <dcterms:created xsi:type="dcterms:W3CDTF">2006-08-16T00:00:00Z</dcterms:created>
  <dcterms:modified xsi:type="dcterms:W3CDTF">2025-10-22T02:11:52Z</dcterms:modified>
</cp:coreProperties>
</file>